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61"/>
  </p:notesMasterIdLst>
  <p:handoutMasterIdLst>
    <p:handoutMasterId r:id="rId62"/>
  </p:handoutMasterIdLst>
  <p:sldIdLst>
    <p:sldId id="256" r:id="rId2"/>
    <p:sldId id="257" r:id="rId3"/>
    <p:sldId id="311" r:id="rId4"/>
    <p:sldId id="312" r:id="rId5"/>
    <p:sldId id="259" r:id="rId6"/>
    <p:sldId id="309" r:id="rId7"/>
    <p:sldId id="310" r:id="rId8"/>
    <p:sldId id="314" r:id="rId9"/>
    <p:sldId id="265" r:id="rId10"/>
    <p:sldId id="261" r:id="rId11"/>
    <p:sldId id="283" r:id="rId12"/>
    <p:sldId id="295" r:id="rId13"/>
    <p:sldId id="277" r:id="rId14"/>
    <p:sldId id="341" r:id="rId15"/>
    <p:sldId id="319" r:id="rId16"/>
    <p:sldId id="325" r:id="rId17"/>
    <p:sldId id="326" r:id="rId18"/>
    <p:sldId id="327" r:id="rId19"/>
    <p:sldId id="320" r:id="rId20"/>
    <p:sldId id="271" r:id="rId21"/>
    <p:sldId id="323" r:id="rId22"/>
    <p:sldId id="287" r:id="rId23"/>
    <p:sldId id="313" r:id="rId24"/>
    <p:sldId id="288" r:id="rId25"/>
    <p:sldId id="322" r:id="rId26"/>
    <p:sldId id="328" r:id="rId27"/>
    <p:sldId id="297" r:id="rId28"/>
    <p:sldId id="324" r:id="rId29"/>
    <p:sldId id="263" r:id="rId30"/>
    <p:sldId id="318" r:id="rId31"/>
    <p:sldId id="296" r:id="rId32"/>
    <p:sldId id="298" r:id="rId33"/>
    <p:sldId id="301" r:id="rId34"/>
    <p:sldId id="299" r:id="rId35"/>
    <p:sldId id="300" r:id="rId36"/>
    <p:sldId id="330" r:id="rId37"/>
    <p:sldId id="316" r:id="rId38"/>
    <p:sldId id="268" r:id="rId39"/>
    <p:sldId id="331" r:id="rId40"/>
    <p:sldId id="269" r:id="rId41"/>
    <p:sldId id="270" r:id="rId42"/>
    <p:sldId id="303" r:id="rId43"/>
    <p:sldId id="305" r:id="rId44"/>
    <p:sldId id="307" r:id="rId45"/>
    <p:sldId id="332" r:id="rId46"/>
    <p:sldId id="329" r:id="rId47"/>
    <p:sldId id="333" r:id="rId48"/>
    <p:sldId id="334" r:id="rId49"/>
    <p:sldId id="306" r:id="rId50"/>
    <p:sldId id="335" r:id="rId51"/>
    <p:sldId id="336" r:id="rId52"/>
    <p:sldId id="338" r:id="rId53"/>
    <p:sldId id="339" r:id="rId54"/>
    <p:sldId id="340" r:id="rId55"/>
    <p:sldId id="291" r:id="rId56"/>
    <p:sldId id="342" r:id="rId57"/>
    <p:sldId id="278" r:id="rId58"/>
    <p:sldId id="279" r:id="rId59"/>
    <p:sldId id="292"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B9AD5A-5457-D21D-0910-52ABCDF74BDB}" name="Stanley, Mary J" initials="SMJ" userId="S::Mary.Stanley@dhhs.nc.gov::18c5e2bc-b62b-42f3-8b3d-82c7e69491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yers, Jenny K" initials="MJK" lastIdx="1" clrIdx="0">
    <p:extLst>
      <p:ext uri="{19B8F6BF-5375-455C-9EA6-DF929625EA0E}">
        <p15:presenceInfo xmlns:p15="http://schemas.microsoft.com/office/powerpoint/2012/main" userId="S-1-5-21-2744878847-1876734302-662453930-231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2F9"/>
    <a:srgbClr val="F2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61" autoAdjust="0"/>
  </p:normalViewPr>
  <p:slideViewPr>
    <p:cSldViewPr snapToGrid="0">
      <p:cViewPr varScale="1">
        <p:scale>
          <a:sx n="81" d="100"/>
          <a:sy n="81" d="100"/>
        </p:scale>
        <p:origin x="18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57853-F6F4-4D9F-ADBF-48392FFCC096}" type="doc">
      <dgm:prSet loTypeId="urn:microsoft.com/office/officeart/2005/8/layout/vList2" loCatId="Inbox" qsTypeId="urn:microsoft.com/office/officeart/2005/8/quickstyle/simple1" qsCatId="simple" csTypeId="urn:microsoft.com/office/officeart/2005/8/colors/colorful1" csCatId="colorful" phldr="1"/>
      <dgm:spPr/>
      <dgm:t>
        <a:bodyPr/>
        <a:lstStyle/>
        <a:p>
          <a:endParaRPr lang="en-US"/>
        </a:p>
      </dgm:t>
    </dgm:pt>
    <dgm:pt modelId="{209E8201-1BD3-4B1D-B17F-7DF8F3BA6F7D}">
      <dgm:prSet/>
      <dgm:spPr/>
      <dgm:t>
        <a:bodyPr/>
        <a:lstStyle/>
        <a:p>
          <a:r>
            <a:rPr lang="en-US" dirty="0"/>
            <a:t>Vertical (mother to child) transmission</a:t>
          </a:r>
        </a:p>
      </dgm:t>
    </dgm:pt>
    <dgm:pt modelId="{1BCB87D6-B699-482D-A330-F9FD9BE98D8C}" type="parTrans" cxnId="{EE6E7C0C-6883-4F20-9B96-7948D736F54F}">
      <dgm:prSet/>
      <dgm:spPr/>
      <dgm:t>
        <a:bodyPr/>
        <a:lstStyle/>
        <a:p>
          <a:endParaRPr lang="en-US"/>
        </a:p>
      </dgm:t>
    </dgm:pt>
    <dgm:pt modelId="{7FFC982C-AD20-433F-8D4E-D90E89837390}" type="sibTrans" cxnId="{EE6E7C0C-6883-4F20-9B96-7948D736F54F}">
      <dgm:prSet/>
      <dgm:spPr/>
      <dgm:t>
        <a:bodyPr/>
        <a:lstStyle/>
        <a:p>
          <a:endParaRPr lang="en-US"/>
        </a:p>
      </dgm:t>
    </dgm:pt>
    <dgm:pt modelId="{EFA73CCB-2BCA-4ECC-BEFD-CB9B605E416D}">
      <dgm:prSet/>
      <dgm:spPr/>
      <dgm:t>
        <a:bodyPr/>
        <a:lstStyle/>
        <a:p>
          <a:r>
            <a:rPr lang="en-US" dirty="0"/>
            <a:t>Without post-exposure </a:t>
          </a:r>
          <a:r>
            <a:rPr lang="en-US" dirty="0" err="1"/>
            <a:t>immunoprophylaxis</a:t>
          </a:r>
          <a:r>
            <a:rPr lang="en-US" dirty="0"/>
            <a:t>, approximately 40% of infants born to HBV-infected mothers in the US will develop chronic HBV infection</a:t>
          </a:r>
        </a:p>
      </dgm:t>
    </dgm:pt>
    <dgm:pt modelId="{50FF797D-6DFA-4471-90F2-E475E691C39D}" type="parTrans" cxnId="{7FE06286-5148-4337-A0B7-91E2BCD2DFAD}">
      <dgm:prSet/>
      <dgm:spPr/>
      <dgm:t>
        <a:bodyPr/>
        <a:lstStyle/>
        <a:p>
          <a:endParaRPr lang="en-US"/>
        </a:p>
      </dgm:t>
    </dgm:pt>
    <dgm:pt modelId="{54EBE128-19A4-4A2B-B6EE-0FDE1334B51D}" type="sibTrans" cxnId="{7FE06286-5148-4337-A0B7-91E2BCD2DFAD}">
      <dgm:prSet/>
      <dgm:spPr/>
      <dgm:t>
        <a:bodyPr/>
        <a:lstStyle/>
        <a:p>
          <a:endParaRPr lang="en-US"/>
        </a:p>
      </dgm:t>
    </dgm:pt>
    <dgm:pt modelId="{4D336032-0470-445C-9D6E-BD55E7466EB9}">
      <dgm:prSet/>
      <dgm:spPr/>
      <dgm:t>
        <a:bodyPr/>
        <a:lstStyle/>
        <a:p>
          <a:r>
            <a:rPr lang="en-US" dirty="0"/>
            <a:t>Approximately one fourth of that 40% will eventually die from chronic liver disease</a:t>
          </a:r>
        </a:p>
      </dgm:t>
    </dgm:pt>
    <dgm:pt modelId="{75A70782-E7D8-4C7E-8A47-F4D24C6ECB78}" type="parTrans" cxnId="{33DCC91A-DFCB-4CF7-9CE4-2D705D174402}">
      <dgm:prSet/>
      <dgm:spPr/>
      <dgm:t>
        <a:bodyPr/>
        <a:lstStyle/>
        <a:p>
          <a:endParaRPr lang="en-US"/>
        </a:p>
      </dgm:t>
    </dgm:pt>
    <dgm:pt modelId="{77C7B274-9E68-49E1-BCA5-F625A5B5DF2A}" type="sibTrans" cxnId="{33DCC91A-DFCB-4CF7-9CE4-2D705D174402}">
      <dgm:prSet/>
      <dgm:spPr/>
      <dgm:t>
        <a:bodyPr/>
        <a:lstStyle/>
        <a:p>
          <a:endParaRPr lang="en-US"/>
        </a:p>
      </dgm:t>
    </dgm:pt>
    <dgm:pt modelId="{0DE218D7-8EA6-4E8D-82E9-7D31AF5FE76E}" type="pres">
      <dgm:prSet presAssocID="{92457853-F6F4-4D9F-ADBF-48392FFCC096}" presName="linear" presStyleCnt="0">
        <dgm:presLayoutVars>
          <dgm:animLvl val="lvl"/>
          <dgm:resizeHandles val="exact"/>
        </dgm:presLayoutVars>
      </dgm:prSet>
      <dgm:spPr/>
    </dgm:pt>
    <dgm:pt modelId="{7D888542-A8AE-48FE-9703-BC027303F08B}" type="pres">
      <dgm:prSet presAssocID="{209E8201-1BD3-4B1D-B17F-7DF8F3BA6F7D}" presName="parentText" presStyleLbl="node1" presStyleIdx="0" presStyleCnt="3">
        <dgm:presLayoutVars>
          <dgm:chMax val="0"/>
          <dgm:bulletEnabled val="1"/>
        </dgm:presLayoutVars>
      </dgm:prSet>
      <dgm:spPr/>
    </dgm:pt>
    <dgm:pt modelId="{1078AF62-48E6-4A97-9E35-A63FE76C536B}" type="pres">
      <dgm:prSet presAssocID="{7FFC982C-AD20-433F-8D4E-D90E89837390}" presName="spacer" presStyleCnt="0"/>
      <dgm:spPr/>
    </dgm:pt>
    <dgm:pt modelId="{79BF00E4-4807-4747-AD30-4AE5DB6360D5}" type="pres">
      <dgm:prSet presAssocID="{EFA73CCB-2BCA-4ECC-BEFD-CB9B605E416D}" presName="parentText" presStyleLbl="node1" presStyleIdx="1" presStyleCnt="3" custLinFactNeighborX="128" custLinFactNeighborY="-29766">
        <dgm:presLayoutVars>
          <dgm:chMax val="0"/>
          <dgm:bulletEnabled val="1"/>
        </dgm:presLayoutVars>
      </dgm:prSet>
      <dgm:spPr/>
    </dgm:pt>
    <dgm:pt modelId="{1CF87769-DBFE-4BA5-A63D-CB57CF9D56E5}" type="pres">
      <dgm:prSet presAssocID="{54EBE128-19A4-4A2B-B6EE-0FDE1334B51D}" presName="spacer" presStyleCnt="0"/>
      <dgm:spPr/>
    </dgm:pt>
    <dgm:pt modelId="{5A674AE1-7271-4E6F-87D1-84BD0522ECCF}" type="pres">
      <dgm:prSet presAssocID="{4D336032-0470-445C-9D6E-BD55E7466EB9}" presName="parentText" presStyleLbl="node1" presStyleIdx="2" presStyleCnt="3">
        <dgm:presLayoutVars>
          <dgm:chMax val="0"/>
          <dgm:bulletEnabled val="1"/>
        </dgm:presLayoutVars>
      </dgm:prSet>
      <dgm:spPr/>
    </dgm:pt>
  </dgm:ptLst>
  <dgm:cxnLst>
    <dgm:cxn modelId="{EE6E7C0C-6883-4F20-9B96-7948D736F54F}" srcId="{92457853-F6F4-4D9F-ADBF-48392FFCC096}" destId="{209E8201-1BD3-4B1D-B17F-7DF8F3BA6F7D}" srcOrd="0" destOrd="0" parTransId="{1BCB87D6-B699-482D-A330-F9FD9BE98D8C}" sibTransId="{7FFC982C-AD20-433F-8D4E-D90E89837390}"/>
    <dgm:cxn modelId="{33DCC91A-DFCB-4CF7-9CE4-2D705D174402}" srcId="{92457853-F6F4-4D9F-ADBF-48392FFCC096}" destId="{4D336032-0470-445C-9D6E-BD55E7466EB9}" srcOrd="2" destOrd="0" parTransId="{75A70782-E7D8-4C7E-8A47-F4D24C6ECB78}" sibTransId="{77C7B274-9E68-49E1-BCA5-F625A5B5DF2A}"/>
    <dgm:cxn modelId="{F494C026-ABA3-4F7B-AC09-5C9999E59E7F}" type="presOf" srcId="{EFA73CCB-2BCA-4ECC-BEFD-CB9B605E416D}" destId="{79BF00E4-4807-4747-AD30-4AE5DB6360D5}" srcOrd="0" destOrd="0" presId="urn:microsoft.com/office/officeart/2005/8/layout/vList2"/>
    <dgm:cxn modelId="{A6DC5C52-E808-4DFC-A809-C30858330FCD}" type="presOf" srcId="{209E8201-1BD3-4B1D-B17F-7DF8F3BA6F7D}" destId="{7D888542-A8AE-48FE-9703-BC027303F08B}" srcOrd="0" destOrd="0" presId="urn:microsoft.com/office/officeart/2005/8/layout/vList2"/>
    <dgm:cxn modelId="{1B621459-6586-4AFB-9D0A-CB2B32278128}" type="presOf" srcId="{92457853-F6F4-4D9F-ADBF-48392FFCC096}" destId="{0DE218D7-8EA6-4E8D-82E9-7D31AF5FE76E}" srcOrd="0" destOrd="0" presId="urn:microsoft.com/office/officeart/2005/8/layout/vList2"/>
    <dgm:cxn modelId="{7FE06286-5148-4337-A0B7-91E2BCD2DFAD}" srcId="{92457853-F6F4-4D9F-ADBF-48392FFCC096}" destId="{EFA73CCB-2BCA-4ECC-BEFD-CB9B605E416D}" srcOrd="1" destOrd="0" parTransId="{50FF797D-6DFA-4471-90F2-E475E691C39D}" sibTransId="{54EBE128-19A4-4A2B-B6EE-0FDE1334B51D}"/>
    <dgm:cxn modelId="{7DB3B3CD-BFF8-49D8-896F-2D81BBF1C867}" type="presOf" srcId="{4D336032-0470-445C-9D6E-BD55E7466EB9}" destId="{5A674AE1-7271-4E6F-87D1-84BD0522ECCF}" srcOrd="0" destOrd="0" presId="urn:microsoft.com/office/officeart/2005/8/layout/vList2"/>
    <dgm:cxn modelId="{639C2824-7B5A-442D-8708-C87D6538AD15}" type="presParOf" srcId="{0DE218D7-8EA6-4E8D-82E9-7D31AF5FE76E}" destId="{7D888542-A8AE-48FE-9703-BC027303F08B}" srcOrd="0" destOrd="0" presId="urn:microsoft.com/office/officeart/2005/8/layout/vList2"/>
    <dgm:cxn modelId="{24B19D35-0EF1-488B-A449-D1C138F6BE2F}" type="presParOf" srcId="{0DE218D7-8EA6-4E8D-82E9-7D31AF5FE76E}" destId="{1078AF62-48E6-4A97-9E35-A63FE76C536B}" srcOrd="1" destOrd="0" presId="urn:microsoft.com/office/officeart/2005/8/layout/vList2"/>
    <dgm:cxn modelId="{4E6FFFAC-ABF9-4A25-A7F6-DE3242CA9DFF}" type="presParOf" srcId="{0DE218D7-8EA6-4E8D-82E9-7D31AF5FE76E}" destId="{79BF00E4-4807-4747-AD30-4AE5DB6360D5}" srcOrd="2" destOrd="0" presId="urn:microsoft.com/office/officeart/2005/8/layout/vList2"/>
    <dgm:cxn modelId="{6801232C-C948-466F-B3F6-424EDC12AE86}" type="presParOf" srcId="{0DE218D7-8EA6-4E8D-82E9-7D31AF5FE76E}" destId="{1CF87769-DBFE-4BA5-A63D-CB57CF9D56E5}" srcOrd="3" destOrd="0" presId="urn:microsoft.com/office/officeart/2005/8/layout/vList2"/>
    <dgm:cxn modelId="{F06C97A2-FDE2-4FFF-8E8A-FAF54B8F529F}" type="presParOf" srcId="{0DE218D7-8EA6-4E8D-82E9-7D31AF5FE76E}" destId="{5A674AE1-7271-4E6F-87D1-84BD0522ECC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0441C-7B1B-4BD5-A87D-8701BA2BF084}" type="doc">
      <dgm:prSet loTypeId="urn:microsoft.com/office/officeart/2005/8/layout/hList1" loCatId="Inbox" qsTypeId="urn:microsoft.com/office/officeart/2005/8/quickstyle/simple1" qsCatId="simple" csTypeId="urn:microsoft.com/office/officeart/2005/8/colors/ColorSchemeForSuggestions" csCatId="other" phldr="1"/>
      <dgm:spPr/>
      <dgm:t>
        <a:bodyPr/>
        <a:lstStyle/>
        <a:p>
          <a:endParaRPr lang="en-US"/>
        </a:p>
      </dgm:t>
    </dgm:pt>
    <dgm:pt modelId="{0A106AEA-53FD-410B-B0C6-8BB9AF75CF2E}">
      <dgm:prSet/>
      <dgm:spPr/>
      <dgm:t>
        <a:bodyPr/>
        <a:lstStyle/>
        <a:p>
          <a:r>
            <a:rPr lang="en-US" dirty="0"/>
            <a:t>LHD</a:t>
          </a:r>
        </a:p>
      </dgm:t>
    </dgm:pt>
    <dgm:pt modelId="{495994E0-A5D0-403F-A700-E5B4E07AC98E}" type="parTrans" cxnId="{11788F7E-96A2-4D54-B1A1-A53AFD2D3960}">
      <dgm:prSet/>
      <dgm:spPr/>
      <dgm:t>
        <a:bodyPr/>
        <a:lstStyle/>
        <a:p>
          <a:endParaRPr lang="en-US"/>
        </a:p>
      </dgm:t>
    </dgm:pt>
    <dgm:pt modelId="{15BB97FF-4DD6-4F53-8CC6-27A204054661}" type="sibTrans" cxnId="{11788F7E-96A2-4D54-B1A1-A53AFD2D3960}">
      <dgm:prSet/>
      <dgm:spPr/>
      <dgm:t>
        <a:bodyPr/>
        <a:lstStyle/>
        <a:p>
          <a:endParaRPr lang="en-US"/>
        </a:p>
      </dgm:t>
    </dgm:pt>
    <dgm:pt modelId="{06B4567D-45B2-4ED9-A357-2C4A811D7CAA}">
      <dgm:prSet/>
      <dgm:spPr/>
      <dgm:t>
        <a:bodyPr/>
        <a:lstStyle/>
        <a:p>
          <a:r>
            <a:rPr lang="en-US" dirty="0"/>
            <a:t>State</a:t>
          </a:r>
        </a:p>
      </dgm:t>
    </dgm:pt>
    <dgm:pt modelId="{6FC17251-D08C-47B6-AB55-A4A4BF38CBD9}" type="parTrans" cxnId="{0091CE5A-8449-4D79-8C5C-C06632B46E11}">
      <dgm:prSet/>
      <dgm:spPr/>
      <dgm:t>
        <a:bodyPr/>
        <a:lstStyle/>
        <a:p>
          <a:endParaRPr lang="en-US"/>
        </a:p>
      </dgm:t>
    </dgm:pt>
    <dgm:pt modelId="{A3C87701-CDC4-4213-8156-7BFA0841E33A}" type="sibTrans" cxnId="{0091CE5A-8449-4D79-8C5C-C06632B46E11}">
      <dgm:prSet/>
      <dgm:spPr/>
      <dgm:t>
        <a:bodyPr/>
        <a:lstStyle/>
        <a:p>
          <a:endParaRPr lang="en-US"/>
        </a:p>
      </dgm:t>
    </dgm:pt>
    <dgm:pt modelId="{88DC270A-DADD-46FC-9E46-56370631E7B1}">
      <dgm:prSet/>
      <dgm:spPr/>
      <dgm:t>
        <a:bodyPr/>
        <a:lstStyle/>
        <a:p>
          <a:r>
            <a:rPr lang="en-US" dirty="0"/>
            <a:t>CDC</a:t>
          </a:r>
        </a:p>
      </dgm:t>
    </dgm:pt>
    <dgm:pt modelId="{C0688674-6EFD-4EAD-8253-C9D328C9541C}" type="parTrans" cxnId="{3E75227C-4FBE-4BC5-A7F9-ACFCCC4D2684}">
      <dgm:prSet/>
      <dgm:spPr/>
      <dgm:t>
        <a:bodyPr/>
        <a:lstStyle/>
        <a:p>
          <a:endParaRPr lang="en-US"/>
        </a:p>
      </dgm:t>
    </dgm:pt>
    <dgm:pt modelId="{60F2E6B1-6928-4F44-8A7E-4E5B74FE888F}" type="sibTrans" cxnId="{3E75227C-4FBE-4BC5-A7F9-ACFCCC4D2684}">
      <dgm:prSet/>
      <dgm:spPr/>
      <dgm:t>
        <a:bodyPr/>
        <a:lstStyle/>
        <a:p>
          <a:endParaRPr lang="en-US"/>
        </a:p>
      </dgm:t>
    </dgm:pt>
    <dgm:pt modelId="{E8B7F0A6-59E8-44CB-B25A-C89C4E993368}" type="pres">
      <dgm:prSet presAssocID="{B880441C-7B1B-4BD5-A87D-8701BA2BF084}" presName="Name0" presStyleCnt="0">
        <dgm:presLayoutVars>
          <dgm:dir/>
          <dgm:animLvl val="lvl"/>
          <dgm:resizeHandles val="exact"/>
        </dgm:presLayoutVars>
      </dgm:prSet>
      <dgm:spPr/>
    </dgm:pt>
    <dgm:pt modelId="{F63BCEAB-CD56-4B61-8980-00F414FFA8A8}" type="pres">
      <dgm:prSet presAssocID="{0A106AEA-53FD-410B-B0C6-8BB9AF75CF2E}" presName="composite" presStyleCnt="0"/>
      <dgm:spPr/>
    </dgm:pt>
    <dgm:pt modelId="{C5B1D706-4989-45C1-A97E-5BC7B3075659}" type="pres">
      <dgm:prSet presAssocID="{0A106AEA-53FD-410B-B0C6-8BB9AF75CF2E}" presName="parTx" presStyleLbl="alignNode1" presStyleIdx="0" presStyleCnt="3" custLinFactX="100000" custLinFactNeighborX="128113" custLinFactNeighborY="-2610">
        <dgm:presLayoutVars>
          <dgm:chMax val="0"/>
          <dgm:chPref val="0"/>
          <dgm:bulletEnabled val="1"/>
        </dgm:presLayoutVars>
      </dgm:prSet>
      <dgm:spPr/>
    </dgm:pt>
    <dgm:pt modelId="{5C275F30-E457-4A55-A69B-7AF1C37945FA}" type="pres">
      <dgm:prSet presAssocID="{0A106AEA-53FD-410B-B0C6-8BB9AF75CF2E}" presName="desTx" presStyleLbl="alignAccFollowNode1" presStyleIdx="0" presStyleCnt="3" custScaleY="117582">
        <dgm:presLayoutVars>
          <dgm:bulletEnabled val="1"/>
        </dgm:presLayoutVars>
      </dgm:prSet>
      <dgm:spPr/>
    </dgm:pt>
    <dgm:pt modelId="{0E6DE6ED-E1F2-4ADD-9C9A-82D31F2E94BF}" type="pres">
      <dgm:prSet presAssocID="{15BB97FF-4DD6-4F53-8CC6-27A204054661}" presName="space" presStyleCnt="0"/>
      <dgm:spPr/>
    </dgm:pt>
    <dgm:pt modelId="{837C85AD-E7AA-4BFB-9A7E-D967D8B0DCE5}" type="pres">
      <dgm:prSet presAssocID="{06B4567D-45B2-4ED9-A357-2C4A811D7CAA}" presName="composite" presStyleCnt="0"/>
      <dgm:spPr/>
    </dgm:pt>
    <dgm:pt modelId="{1E1FBC74-A8BB-4BB8-8FFB-7288FAE65DD0}" type="pres">
      <dgm:prSet presAssocID="{06B4567D-45B2-4ED9-A357-2C4A811D7CAA}" presName="parTx" presStyleLbl="alignNode1" presStyleIdx="1" presStyleCnt="3">
        <dgm:presLayoutVars>
          <dgm:chMax val="0"/>
          <dgm:chPref val="0"/>
          <dgm:bulletEnabled val="1"/>
        </dgm:presLayoutVars>
      </dgm:prSet>
      <dgm:spPr/>
    </dgm:pt>
    <dgm:pt modelId="{75CB9DFD-C76F-4A7A-81F3-8A5F4D152445}" type="pres">
      <dgm:prSet presAssocID="{06B4567D-45B2-4ED9-A357-2C4A811D7CAA}" presName="desTx" presStyleLbl="alignAccFollowNode1" presStyleIdx="1" presStyleCnt="3" custScaleY="118866">
        <dgm:presLayoutVars>
          <dgm:bulletEnabled val="1"/>
        </dgm:presLayoutVars>
      </dgm:prSet>
      <dgm:spPr/>
    </dgm:pt>
    <dgm:pt modelId="{059C7DAE-6A47-4CDE-AD56-111BE8E6FB4E}" type="pres">
      <dgm:prSet presAssocID="{A3C87701-CDC4-4213-8156-7BFA0841E33A}" presName="space" presStyleCnt="0"/>
      <dgm:spPr/>
    </dgm:pt>
    <dgm:pt modelId="{751525A7-E57C-4B3F-B538-C0D9D9C3099B}" type="pres">
      <dgm:prSet presAssocID="{88DC270A-DADD-46FC-9E46-56370631E7B1}" presName="composite" presStyleCnt="0"/>
      <dgm:spPr/>
    </dgm:pt>
    <dgm:pt modelId="{F6361251-5CE7-49DF-9E02-27B51DDFDF63}" type="pres">
      <dgm:prSet presAssocID="{88DC270A-DADD-46FC-9E46-56370631E7B1}" presName="parTx" presStyleLbl="alignNode1" presStyleIdx="2" presStyleCnt="3" custLinFactX="-100000" custLinFactNeighborX="-128092" custLinFactNeighborY="-3176">
        <dgm:presLayoutVars>
          <dgm:chMax val="0"/>
          <dgm:chPref val="0"/>
          <dgm:bulletEnabled val="1"/>
        </dgm:presLayoutVars>
      </dgm:prSet>
      <dgm:spPr/>
    </dgm:pt>
    <dgm:pt modelId="{D2070191-5EDA-4B53-B31D-E1B1D84292CE}" type="pres">
      <dgm:prSet presAssocID="{88DC270A-DADD-46FC-9E46-56370631E7B1}" presName="desTx" presStyleLbl="alignAccFollowNode1" presStyleIdx="2" presStyleCnt="3" custScaleY="119676" custLinFactX="-100000" custLinFactNeighborX="-128092" custLinFactNeighborY="639">
        <dgm:presLayoutVars>
          <dgm:bulletEnabled val="1"/>
        </dgm:presLayoutVars>
      </dgm:prSet>
      <dgm:spPr/>
    </dgm:pt>
  </dgm:ptLst>
  <dgm:cxnLst>
    <dgm:cxn modelId="{0091CE5A-8449-4D79-8C5C-C06632B46E11}" srcId="{B880441C-7B1B-4BD5-A87D-8701BA2BF084}" destId="{06B4567D-45B2-4ED9-A357-2C4A811D7CAA}" srcOrd="1" destOrd="0" parTransId="{6FC17251-D08C-47B6-AB55-A4A4BF38CBD9}" sibTransId="{A3C87701-CDC4-4213-8156-7BFA0841E33A}"/>
    <dgm:cxn modelId="{3E75227C-4FBE-4BC5-A7F9-ACFCCC4D2684}" srcId="{B880441C-7B1B-4BD5-A87D-8701BA2BF084}" destId="{88DC270A-DADD-46FC-9E46-56370631E7B1}" srcOrd="2" destOrd="0" parTransId="{C0688674-6EFD-4EAD-8253-C9D328C9541C}" sibTransId="{60F2E6B1-6928-4F44-8A7E-4E5B74FE888F}"/>
    <dgm:cxn modelId="{11788F7E-96A2-4D54-B1A1-A53AFD2D3960}" srcId="{B880441C-7B1B-4BD5-A87D-8701BA2BF084}" destId="{0A106AEA-53FD-410B-B0C6-8BB9AF75CF2E}" srcOrd="0" destOrd="0" parTransId="{495994E0-A5D0-403F-A700-E5B4E07AC98E}" sibTransId="{15BB97FF-4DD6-4F53-8CC6-27A204054661}"/>
    <dgm:cxn modelId="{7780177F-37A1-430C-8917-70CF4B8FD894}" type="presOf" srcId="{0A106AEA-53FD-410B-B0C6-8BB9AF75CF2E}" destId="{C5B1D706-4989-45C1-A97E-5BC7B3075659}" srcOrd="0" destOrd="0" presId="urn:microsoft.com/office/officeart/2005/8/layout/hList1"/>
    <dgm:cxn modelId="{CFD76F87-AE25-4D0A-A85A-110BD921A712}" type="presOf" srcId="{B880441C-7B1B-4BD5-A87D-8701BA2BF084}" destId="{E8B7F0A6-59E8-44CB-B25A-C89C4E993368}" srcOrd="0" destOrd="0" presId="urn:microsoft.com/office/officeart/2005/8/layout/hList1"/>
    <dgm:cxn modelId="{1B628FDE-ADC5-4515-8B25-2AC9F344235E}" type="presOf" srcId="{06B4567D-45B2-4ED9-A357-2C4A811D7CAA}" destId="{1E1FBC74-A8BB-4BB8-8FFB-7288FAE65DD0}" srcOrd="0" destOrd="0" presId="urn:microsoft.com/office/officeart/2005/8/layout/hList1"/>
    <dgm:cxn modelId="{25F705E6-1AA1-4DC4-BA3F-646D366E82E8}" type="presOf" srcId="{88DC270A-DADD-46FC-9E46-56370631E7B1}" destId="{F6361251-5CE7-49DF-9E02-27B51DDFDF63}" srcOrd="0" destOrd="0" presId="urn:microsoft.com/office/officeart/2005/8/layout/hList1"/>
    <dgm:cxn modelId="{B3176C63-3949-4382-9E2C-FA99821DF453}" type="presParOf" srcId="{E8B7F0A6-59E8-44CB-B25A-C89C4E993368}" destId="{F63BCEAB-CD56-4B61-8980-00F414FFA8A8}" srcOrd="0" destOrd="0" presId="urn:microsoft.com/office/officeart/2005/8/layout/hList1"/>
    <dgm:cxn modelId="{14478E75-8EBF-48E3-9184-62FA9D8DC1D4}" type="presParOf" srcId="{F63BCEAB-CD56-4B61-8980-00F414FFA8A8}" destId="{C5B1D706-4989-45C1-A97E-5BC7B3075659}" srcOrd="0" destOrd="0" presId="urn:microsoft.com/office/officeart/2005/8/layout/hList1"/>
    <dgm:cxn modelId="{2ED7C8BB-81F4-413F-BD18-B06DF0C04458}" type="presParOf" srcId="{F63BCEAB-CD56-4B61-8980-00F414FFA8A8}" destId="{5C275F30-E457-4A55-A69B-7AF1C37945FA}" srcOrd="1" destOrd="0" presId="urn:microsoft.com/office/officeart/2005/8/layout/hList1"/>
    <dgm:cxn modelId="{4128B276-57A3-4D13-99C8-F8A46376320A}" type="presParOf" srcId="{E8B7F0A6-59E8-44CB-B25A-C89C4E993368}" destId="{0E6DE6ED-E1F2-4ADD-9C9A-82D31F2E94BF}" srcOrd="1" destOrd="0" presId="urn:microsoft.com/office/officeart/2005/8/layout/hList1"/>
    <dgm:cxn modelId="{F3D16B2B-A1A1-44E8-865A-C44A5CD84661}" type="presParOf" srcId="{E8B7F0A6-59E8-44CB-B25A-C89C4E993368}" destId="{837C85AD-E7AA-4BFB-9A7E-D967D8B0DCE5}" srcOrd="2" destOrd="0" presId="urn:microsoft.com/office/officeart/2005/8/layout/hList1"/>
    <dgm:cxn modelId="{E589AEF5-4B0B-4C31-9C36-ACCE771EAAF9}" type="presParOf" srcId="{837C85AD-E7AA-4BFB-9A7E-D967D8B0DCE5}" destId="{1E1FBC74-A8BB-4BB8-8FFB-7288FAE65DD0}" srcOrd="0" destOrd="0" presId="urn:microsoft.com/office/officeart/2005/8/layout/hList1"/>
    <dgm:cxn modelId="{3E2FDB80-72D8-439B-A74F-D00718A1B50E}" type="presParOf" srcId="{837C85AD-E7AA-4BFB-9A7E-D967D8B0DCE5}" destId="{75CB9DFD-C76F-4A7A-81F3-8A5F4D152445}" srcOrd="1" destOrd="0" presId="urn:microsoft.com/office/officeart/2005/8/layout/hList1"/>
    <dgm:cxn modelId="{A5A72835-8DFD-4641-9BB1-5BFFA4244C33}" type="presParOf" srcId="{E8B7F0A6-59E8-44CB-B25A-C89C4E993368}" destId="{059C7DAE-6A47-4CDE-AD56-111BE8E6FB4E}" srcOrd="3" destOrd="0" presId="urn:microsoft.com/office/officeart/2005/8/layout/hList1"/>
    <dgm:cxn modelId="{CE0645B0-CCB7-411D-89A4-54E07446F1E8}" type="presParOf" srcId="{E8B7F0A6-59E8-44CB-B25A-C89C4E993368}" destId="{751525A7-E57C-4B3F-B538-C0D9D9C3099B}" srcOrd="4" destOrd="0" presId="urn:microsoft.com/office/officeart/2005/8/layout/hList1"/>
    <dgm:cxn modelId="{7C270294-0DE6-44FC-8466-A95FBD950E63}" type="presParOf" srcId="{751525A7-E57C-4B3F-B538-C0D9D9C3099B}" destId="{F6361251-5CE7-49DF-9E02-27B51DDFDF63}" srcOrd="0" destOrd="0" presId="urn:microsoft.com/office/officeart/2005/8/layout/hList1"/>
    <dgm:cxn modelId="{6AF64028-B206-43B1-BA46-E77B15789077}" type="presParOf" srcId="{751525A7-E57C-4B3F-B538-C0D9D9C3099B}" destId="{D2070191-5EDA-4B53-B31D-E1B1D84292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F25FF-9ED4-4C39-9807-678D41E9423B}"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a:scene3d>
          <a:camera prst="orthographicFront">
            <a:rot lat="0" lon="0" rev="0"/>
          </a:camera>
          <a:lightRig rig="contrasting" dir="t">
            <a:rot lat="0" lon="0" rev="1500000"/>
          </a:lightRig>
        </a:scene3d>
      </dgm:spPr>
      <dgm:t>
        <a:bodyPr/>
        <a:lstStyle/>
        <a:p>
          <a:endParaRPr lang="en-US"/>
        </a:p>
      </dgm:t>
    </dgm:pt>
    <dgm:pt modelId="{809C9C2E-393E-4371-891B-A00A2B42577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dirty="0"/>
            <a:t>Ensure that providers are transmitting HBsAg status results to birthing hospitals </a:t>
          </a:r>
          <a:r>
            <a:rPr lang="en-US" sz="1400" b="1" u="sng" dirty="0"/>
            <a:t>prior to delivery</a:t>
          </a:r>
          <a:r>
            <a:rPr lang="en-US" sz="1400" b="1" dirty="0"/>
            <a:t>. </a:t>
          </a:r>
        </a:p>
      </dgm:t>
    </dgm:pt>
    <dgm:pt modelId="{66BB566E-9BF8-4069-8B99-DDBFEED4C732}" type="parTrans" cxnId="{F8D84665-A41D-45EB-AC7E-101D9E75D4C0}">
      <dgm:prSet/>
      <dgm:spPr/>
      <dgm:t>
        <a:bodyPr/>
        <a:lstStyle/>
        <a:p>
          <a:endParaRPr lang="en-US"/>
        </a:p>
      </dgm:t>
    </dgm:pt>
    <dgm:pt modelId="{BFE5B6DC-F08C-484F-AACF-0EEA3F6BB486}" type="sibTrans" cxnId="{F8D84665-A41D-45EB-AC7E-101D9E75D4C0}">
      <dgm:prSet phldrT="1"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1</a:t>
          </a:r>
        </a:p>
      </dgm:t>
    </dgm:pt>
    <dgm:pt modelId="{39401999-E546-4AA3-809F-5E4F6CB99CA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dirty="0"/>
            <a:t>Educate providers on the importance of </a:t>
          </a:r>
          <a:r>
            <a:rPr lang="en-US" sz="1400" b="1" u="sng" dirty="0"/>
            <a:t>educating patients on their HBsAg status</a:t>
          </a:r>
          <a:r>
            <a:rPr lang="en-US" sz="1400" u="sng" dirty="0"/>
            <a:t> </a:t>
          </a:r>
          <a:r>
            <a:rPr lang="en-US" sz="1400" dirty="0"/>
            <a:t>and ensuring that they communicate this status to the birthing hospital.</a:t>
          </a:r>
        </a:p>
      </dgm:t>
    </dgm:pt>
    <dgm:pt modelId="{02ABE548-1573-4115-9062-87B5892B5002}" type="parTrans" cxnId="{0F828109-BFF0-4E4D-ACB6-122E7D4BE4BA}">
      <dgm:prSet/>
      <dgm:spPr/>
      <dgm:t>
        <a:bodyPr/>
        <a:lstStyle/>
        <a:p>
          <a:endParaRPr lang="en-US"/>
        </a:p>
      </dgm:t>
    </dgm:pt>
    <dgm:pt modelId="{3772A641-64D9-4CBE-8592-BAA37115DC0F}" type="sibTrans" cxnId="{0F828109-BFF0-4E4D-ACB6-122E7D4BE4BA}">
      <dgm:prSet phldrT="2"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a:t>
          </a:r>
        </a:p>
      </dgm:t>
    </dgm:pt>
    <dgm:pt modelId="{F15BAB04-E835-4FBD-8D21-997C334C53B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dirty="0"/>
            <a:t>Work closely with birthing hospitals to implement policies and procedures to ensure identification and initiation of PEP of infants born to </a:t>
          </a:r>
          <a:r>
            <a:rPr lang="en-US" sz="1400" b="1" u="sng" dirty="0"/>
            <a:t>HBsAg-positive</a:t>
          </a:r>
          <a:r>
            <a:rPr lang="en-US" sz="1400" u="sng" dirty="0"/>
            <a:t> </a:t>
          </a:r>
          <a:r>
            <a:rPr lang="en-US" sz="1400" dirty="0"/>
            <a:t>mothers. </a:t>
          </a:r>
        </a:p>
      </dgm:t>
    </dgm:pt>
    <dgm:pt modelId="{8113303A-7446-472E-B37E-145BBC35A0BD}" type="parTrans" cxnId="{13D217DE-D72A-4155-BD31-3D2FBB500168}">
      <dgm:prSet/>
      <dgm:spPr/>
      <dgm:t>
        <a:bodyPr/>
        <a:lstStyle/>
        <a:p>
          <a:endParaRPr lang="en-US"/>
        </a:p>
      </dgm:t>
    </dgm:pt>
    <dgm:pt modelId="{E910D956-A428-4805-B69E-3B3E5D2BB31E}" type="sibTrans" cxnId="{13D217DE-D72A-4155-BD31-3D2FBB500168}">
      <dgm:prSet phldrT="3"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3</a:t>
          </a:r>
        </a:p>
      </dgm:t>
    </dgm:pt>
    <dgm:pt modelId="{AA805623-59BA-4BD7-BE05-A48C028C9D0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dirty="0"/>
            <a:t>Work closely with birthing hospitals to ensure identification and initiation of PEP of infants born to mothers with </a:t>
          </a:r>
          <a:r>
            <a:rPr lang="en-US" sz="1400" b="1" u="sng" dirty="0"/>
            <a:t>unknown</a:t>
          </a:r>
          <a:r>
            <a:rPr lang="en-US" sz="1400" b="0" dirty="0"/>
            <a:t> HBsAg status. </a:t>
          </a:r>
          <a:endParaRPr lang="en-US" sz="1400" dirty="0"/>
        </a:p>
      </dgm:t>
    </dgm:pt>
    <dgm:pt modelId="{538D0A43-F3D5-4CC0-BEB7-9BE4102D8573}" type="parTrans" cxnId="{E4577138-8626-4E6D-83A7-60A3EFB0B6D1}">
      <dgm:prSet/>
      <dgm:spPr/>
      <dgm:t>
        <a:bodyPr/>
        <a:lstStyle/>
        <a:p>
          <a:endParaRPr lang="en-US"/>
        </a:p>
      </dgm:t>
    </dgm:pt>
    <dgm:pt modelId="{1785266E-D904-4768-B9D5-F2D3770A1609}" type="sibTrans" cxnId="{E4577138-8626-4E6D-83A7-60A3EFB0B6D1}">
      <dgm:prSet phldrT="4"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4</a:t>
          </a:r>
        </a:p>
      </dgm:t>
    </dgm:pt>
    <dgm:pt modelId="{D92FF4AB-E6EC-4808-A010-70148F1E0D6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dirty="0"/>
            <a:t>Train birthing hospital staff to accurately document the </a:t>
          </a:r>
          <a:r>
            <a:rPr lang="en-US" sz="1400" b="1" dirty="0"/>
            <a:t>date and time of birth </a:t>
          </a:r>
          <a:r>
            <a:rPr lang="en-US" sz="1400" dirty="0"/>
            <a:t>and </a:t>
          </a:r>
          <a:r>
            <a:rPr lang="en-US" sz="1400" b="1" dirty="0"/>
            <a:t>the date and time of administration for HBIG and Hepatitis B vaccine. </a:t>
          </a:r>
        </a:p>
      </dgm:t>
    </dgm:pt>
    <dgm:pt modelId="{B44019F1-6525-459C-8CA5-CAFFE9A9AEE2}" type="parTrans" cxnId="{55E1F794-3934-4C86-8FAF-0ABE6AA9A24D}">
      <dgm:prSet/>
      <dgm:spPr/>
      <dgm:t>
        <a:bodyPr/>
        <a:lstStyle/>
        <a:p>
          <a:endParaRPr lang="en-US"/>
        </a:p>
      </dgm:t>
    </dgm:pt>
    <dgm:pt modelId="{0317D2C7-B140-4ECB-9256-49338648A71C}" type="sibTrans" cxnId="{55E1F794-3934-4C86-8FAF-0ABE6AA9A24D}">
      <dgm:prSet phldrT="5" phldr="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5</a:t>
          </a:r>
        </a:p>
      </dgm:t>
    </dgm:pt>
    <dgm:pt modelId="{4CDC3795-F74C-4745-829D-1A3CBE7485F0}" type="pres">
      <dgm:prSet presAssocID="{A54F25FF-9ED4-4C39-9807-678D41E9423B}" presName="Name0" presStyleCnt="0">
        <dgm:presLayoutVars>
          <dgm:animLvl val="lvl"/>
          <dgm:resizeHandles val="exact"/>
        </dgm:presLayoutVars>
      </dgm:prSet>
      <dgm:spPr/>
    </dgm:pt>
    <dgm:pt modelId="{1D57F36F-4580-4475-856F-BCE9D5A24957}" type="pres">
      <dgm:prSet presAssocID="{809C9C2E-393E-4371-891B-A00A2B425775}"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71690A3-9A16-4FDE-9DB4-0C7C595700BA}" type="pres">
      <dgm:prSet presAssocID="{809C9C2E-393E-4371-891B-A00A2B425775}" presName="bgRect" presStyleLbl="bgAccFollowNode1" presStyleIdx="0" presStyleCnt="5" custScaleY="130499"/>
      <dgm:spPr/>
    </dgm:pt>
    <dgm:pt modelId="{87347FB9-5872-42B2-A894-C50F15DEE686}" type="pres">
      <dgm:prSet presAssocID="{BFE5B6DC-F08C-484F-AACF-0EEA3F6BB486}" presName="sibTransNodeCircle" presStyleLbl="alignNode1" presStyleIdx="0" presStyleCnt="10">
        <dgm:presLayoutVars>
          <dgm:chMax val="0"/>
          <dgm:bulletEnabled/>
        </dgm:presLayoutVars>
      </dgm:prSet>
      <dgm:spPr/>
    </dgm:pt>
    <dgm:pt modelId="{02BEC640-B653-4A27-9828-A0049EF38BE2}" type="pres">
      <dgm:prSet presAssocID="{809C9C2E-393E-4371-891B-A00A2B425775}" presName="bottomLine" presStyleLbl="alignNode1" presStyleIdx="1" presStyleCnt="10">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400ECCA-3324-47FA-98F2-E7BA08927AA8}" type="pres">
      <dgm:prSet presAssocID="{809C9C2E-393E-4371-891B-A00A2B425775}" presName="nodeText" presStyleLbl="bgAccFollowNode1" presStyleIdx="0" presStyleCnt="5">
        <dgm:presLayoutVars>
          <dgm:bulletEnabled val="1"/>
        </dgm:presLayoutVars>
      </dgm:prSet>
      <dgm:spPr/>
    </dgm:pt>
    <dgm:pt modelId="{AB9A7845-A729-49D8-B0FE-1DD782A8719C}" type="pres">
      <dgm:prSet presAssocID="{BFE5B6DC-F08C-484F-AACF-0EEA3F6BB486}"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65E0568-C13A-4064-A77F-9707CC9C9714}" type="pres">
      <dgm:prSet presAssocID="{39401999-E546-4AA3-809F-5E4F6CB99CAC}"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6229FD5-BC35-47FF-8412-A86319A72E3B}" type="pres">
      <dgm:prSet presAssocID="{39401999-E546-4AA3-809F-5E4F6CB99CAC}" presName="bgRect" presStyleLbl="bgAccFollowNode1" presStyleIdx="1" presStyleCnt="5" custScaleY="131154"/>
      <dgm:spPr/>
    </dgm:pt>
    <dgm:pt modelId="{651A23D4-AA19-4E5B-9424-83D1D215386D}" type="pres">
      <dgm:prSet presAssocID="{3772A641-64D9-4CBE-8592-BAA37115DC0F}" presName="sibTransNodeCircle" presStyleLbl="alignNode1" presStyleIdx="2" presStyleCnt="10">
        <dgm:presLayoutVars>
          <dgm:chMax val="0"/>
          <dgm:bulletEnabled/>
        </dgm:presLayoutVars>
      </dgm:prSet>
      <dgm:spPr/>
    </dgm:pt>
    <dgm:pt modelId="{92A35A3F-6D5A-4D25-9ACD-CEA7D0C70CEA}" type="pres">
      <dgm:prSet presAssocID="{39401999-E546-4AA3-809F-5E4F6CB99CAC}" presName="bottomLine" presStyleLbl="alignNode1" presStyleIdx="3" presStyleCnt="10">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DC961B7-6185-456F-BD70-4F4CDBC1C7C1}" type="pres">
      <dgm:prSet presAssocID="{39401999-E546-4AA3-809F-5E4F6CB99CAC}" presName="nodeText" presStyleLbl="bgAccFollowNode1" presStyleIdx="1" presStyleCnt="5">
        <dgm:presLayoutVars>
          <dgm:bulletEnabled val="1"/>
        </dgm:presLayoutVars>
      </dgm:prSet>
      <dgm:spPr/>
    </dgm:pt>
    <dgm:pt modelId="{79427F59-70D8-4A84-A8EA-2CF374CA0D81}" type="pres">
      <dgm:prSet presAssocID="{3772A641-64D9-4CBE-8592-BAA37115DC0F}"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9C10952-079A-4C1B-A16A-94E38360FC0E}" type="pres">
      <dgm:prSet presAssocID="{F15BAB04-E835-4FBD-8D21-997C334C53BE}"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3B05B31-6B9D-4AC9-8DF0-618D85617BC6}" type="pres">
      <dgm:prSet presAssocID="{F15BAB04-E835-4FBD-8D21-997C334C53BE}" presName="bgRect" presStyleLbl="bgAccFollowNode1" presStyleIdx="2" presStyleCnt="5" custScaleY="130911"/>
      <dgm:spPr/>
    </dgm:pt>
    <dgm:pt modelId="{DB5C18F4-FFD2-4287-974B-AFE53EF22EA8}" type="pres">
      <dgm:prSet presAssocID="{E910D956-A428-4805-B69E-3B3E5D2BB31E}" presName="sibTransNodeCircle" presStyleLbl="alignNode1" presStyleIdx="4" presStyleCnt="10">
        <dgm:presLayoutVars>
          <dgm:chMax val="0"/>
          <dgm:bulletEnabled/>
        </dgm:presLayoutVars>
      </dgm:prSet>
      <dgm:spPr/>
    </dgm:pt>
    <dgm:pt modelId="{AB01D262-E5D3-4C65-A59C-8AB13AEB0BB8}" type="pres">
      <dgm:prSet presAssocID="{F15BAB04-E835-4FBD-8D21-997C334C53BE}" presName="bottomLine" presStyleLbl="alignNode1" presStyleIdx="5" presStyleCnt="10">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2DD304D-8047-4E30-96CC-A342FD3C8790}" type="pres">
      <dgm:prSet presAssocID="{F15BAB04-E835-4FBD-8D21-997C334C53BE}" presName="nodeText" presStyleLbl="bgAccFollowNode1" presStyleIdx="2" presStyleCnt="5">
        <dgm:presLayoutVars>
          <dgm:bulletEnabled val="1"/>
        </dgm:presLayoutVars>
      </dgm:prSet>
      <dgm:spPr/>
    </dgm:pt>
    <dgm:pt modelId="{12513E5A-50E9-478C-AA2B-32D4CCEACEB4}" type="pres">
      <dgm:prSet presAssocID="{E910D956-A428-4805-B69E-3B3E5D2BB31E}"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7F21F9F-7838-4969-A615-5299C46F1118}" type="pres">
      <dgm:prSet presAssocID="{AA805623-59BA-4BD7-BE05-A48C028C9D06}"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0F4B576-C046-4127-A08D-BAAA545431AE}" type="pres">
      <dgm:prSet presAssocID="{AA805623-59BA-4BD7-BE05-A48C028C9D06}" presName="bgRect" presStyleLbl="bgAccFollowNode1" presStyleIdx="3" presStyleCnt="5" custScaleY="130911"/>
      <dgm:spPr/>
    </dgm:pt>
    <dgm:pt modelId="{1D1DC70F-2B49-422E-BBD9-5FA323912172}" type="pres">
      <dgm:prSet presAssocID="{1785266E-D904-4768-B9D5-F2D3770A1609}" presName="sibTransNodeCircle" presStyleLbl="alignNode1" presStyleIdx="6" presStyleCnt="10">
        <dgm:presLayoutVars>
          <dgm:chMax val="0"/>
          <dgm:bulletEnabled/>
        </dgm:presLayoutVars>
      </dgm:prSet>
      <dgm:spPr/>
    </dgm:pt>
    <dgm:pt modelId="{FF519063-152F-4215-9A88-A94B7B783FC4}" type="pres">
      <dgm:prSet presAssocID="{AA805623-59BA-4BD7-BE05-A48C028C9D06}" presName="bottomLine" presStyleLbl="alignNode1" presStyleIdx="7" presStyleCnt="10">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7D99F51-583C-4EC6-9809-2B69A5B57B52}" type="pres">
      <dgm:prSet presAssocID="{AA805623-59BA-4BD7-BE05-A48C028C9D06}" presName="nodeText" presStyleLbl="bgAccFollowNode1" presStyleIdx="3" presStyleCnt="5">
        <dgm:presLayoutVars>
          <dgm:bulletEnabled val="1"/>
        </dgm:presLayoutVars>
      </dgm:prSet>
      <dgm:spPr/>
    </dgm:pt>
    <dgm:pt modelId="{47C3BF8B-E7D4-469E-B58C-223CD0AD65CA}" type="pres">
      <dgm:prSet presAssocID="{1785266E-D904-4768-B9D5-F2D3770A1609}"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B80B2E4-3B47-4086-90B6-65A6F348F648}" type="pres">
      <dgm:prSet presAssocID="{D92FF4AB-E6EC-4808-A010-70148F1E0D61}"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A80EEC4-58CB-46D2-9FD0-2F4FAD4F5DA0}" type="pres">
      <dgm:prSet presAssocID="{D92FF4AB-E6EC-4808-A010-70148F1E0D61}" presName="bgRect" presStyleLbl="bgAccFollowNode1" presStyleIdx="4" presStyleCnt="5" custScaleY="130911"/>
      <dgm:spPr/>
    </dgm:pt>
    <dgm:pt modelId="{C64DB78B-E368-48FD-B417-17581AFD6E82}" type="pres">
      <dgm:prSet presAssocID="{0317D2C7-B140-4ECB-9256-49338648A71C}" presName="sibTransNodeCircle" presStyleLbl="alignNode1" presStyleIdx="8" presStyleCnt="10">
        <dgm:presLayoutVars>
          <dgm:chMax val="0"/>
          <dgm:bulletEnabled/>
        </dgm:presLayoutVars>
      </dgm:prSet>
      <dgm:spPr/>
    </dgm:pt>
    <dgm:pt modelId="{E9537700-358E-4192-9C54-277C2A085D11}" type="pres">
      <dgm:prSet presAssocID="{D92FF4AB-E6EC-4808-A010-70148F1E0D61}" presName="bottomLine" presStyleLbl="alignNode1" presStyleIdx="9" presStyleCnt="10">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DFF7D9-65DE-43C1-8EA6-3914AA1CFBCB}" type="pres">
      <dgm:prSet presAssocID="{D92FF4AB-E6EC-4808-A010-70148F1E0D61}" presName="nodeText" presStyleLbl="bgAccFollowNode1" presStyleIdx="4" presStyleCnt="5">
        <dgm:presLayoutVars>
          <dgm:bulletEnabled val="1"/>
        </dgm:presLayoutVars>
      </dgm:prSet>
      <dgm:spPr/>
    </dgm:pt>
  </dgm:ptLst>
  <dgm:cxnLst>
    <dgm:cxn modelId="{35A0B403-7101-492C-8150-967C339E3602}" type="presOf" srcId="{A54F25FF-9ED4-4C39-9807-678D41E9423B}" destId="{4CDC3795-F74C-4745-829D-1A3CBE7485F0}" srcOrd="0" destOrd="0" presId="urn:microsoft.com/office/officeart/2016/7/layout/BasicLinearProcessNumbered"/>
    <dgm:cxn modelId="{0F828109-BFF0-4E4D-ACB6-122E7D4BE4BA}" srcId="{A54F25FF-9ED4-4C39-9807-678D41E9423B}" destId="{39401999-E546-4AA3-809F-5E4F6CB99CAC}" srcOrd="1" destOrd="0" parTransId="{02ABE548-1573-4115-9062-87B5892B5002}" sibTransId="{3772A641-64D9-4CBE-8592-BAA37115DC0F}"/>
    <dgm:cxn modelId="{A43B031E-EEB5-475D-A713-F3B16553FBFE}" type="presOf" srcId="{0317D2C7-B140-4ECB-9256-49338648A71C}" destId="{C64DB78B-E368-48FD-B417-17581AFD6E82}" srcOrd="0" destOrd="0" presId="urn:microsoft.com/office/officeart/2016/7/layout/BasicLinearProcessNumbered"/>
    <dgm:cxn modelId="{7FEFAA1F-6DC2-4CB2-AE11-29DF83ECDF8A}" type="presOf" srcId="{AA805623-59BA-4BD7-BE05-A48C028C9D06}" destId="{17D99F51-583C-4EC6-9809-2B69A5B57B52}" srcOrd="1" destOrd="0" presId="urn:microsoft.com/office/officeart/2016/7/layout/BasicLinearProcessNumbered"/>
    <dgm:cxn modelId="{91CB3331-6951-4BA7-BF0B-7F12E018EBBC}" type="presOf" srcId="{809C9C2E-393E-4371-891B-A00A2B425775}" destId="{471690A3-9A16-4FDE-9DB4-0C7C595700BA}" srcOrd="0" destOrd="0" presId="urn:microsoft.com/office/officeart/2016/7/layout/BasicLinearProcessNumbered"/>
    <dgm:cxn modelId="{E4577138-8626-4E6D-83A7-60A3EFB0B6D1}" srcId="{A54F25FF-9ED4-4C39-9807-678D41E9423B}" destId="{AA805623-59BA-4BD7-BE05-A48C028C9D06}" srcOrd="3" destOrd="0" parTransId="{538D0A43-F3D5-4CC0-BEB7-9BE4102D8573}" sibTransId="{1785266E-D904-4768-B9D5-F2D3770A1609}"/>
    <dgm:cxn modelId="{57A28F3D-DDC7-4CB8-9582-50F5E1788CA0}" type="presOf" srcId="{1785266E-D904-4768-B9D5-F2D3770A1609}" destId="{1D1DC70F-2B49-422E-BBD9-5FA323912172}" srcOrd="0" destOrd="0" presId="urn:microsoft.com/office/officeart/2016/7/layout/BasicLinearProcessNumbered"/>
    <dgm:cxn modelId="{5045405C-1A83-4BA4-B8C5-44B794AD8447}" type="presOf" srcId="{AA805623-59BA-4BD7-BE05-A48C028C9D06}" destId="{D0F4B576-C046-4127-A08D-BAAA545431AE}" srcOrd="0" destOrd="0" presId="urn:microsoft.com/office/officeart/2016/7/layout/BasicLinearProcessNumbered"/>
    <dgm:cxn modelId="{67BE9742-8A60-43D1-BD3B-C77B35D2AEC9}" type="presOf" srcId="{F15BAB04-E835-4FBD-8D21-997C334C53BE}" destId="{F2DD304D-8047-4E30-96CC-A342FD3C8790}" srcOrd="1" destOrd="0" presId="urn:microsoft.com/office/officeart/2016/7/layout/BasicLinearProcessNumbered"/>
    <dgm:cxn modelId="{7FA66C43-280A-48DD-8779-69A7ADB90229}" type="presOf" srcId="{39401999-E546-4AA3-809F-5E4F6CB99CAC}" destId="{06229FD5-BC35-47FF-8412-A86319A72E3B}" srcOrd="0" destOrd="0" presId="urn:microsoft.com/office/officeart/2016/7/layout/BasicLinearProcessNumbered"/>
    <dgm:cxn modelId="{F8D84665-A41D-45EB-AC7E-101D9E75D4C0}" srcId="{A54F25FF-9ED4-4C39-9807-678D41E9423B}" destId="{809C9C2E-393E-4371-891B-A00A2B425775}" srcOrd="0" destOrd="0" parTransId="{66BB566E-9BF8-4069-8B99-DDBFEED4C732}" sibTransId="{BFE5B6DC-F08C-484F-AACF-0EEA3F6BB486}"/>
    <dgm:cxn modelId="{551B0B67-E4B8-4287-B751-F2FFB68395E3}" type="presOf" srcId="{F15BAB04-E835-4FBD-8D21-997C334C53BE}" destId="{13B05B31-6B9D-4AC9-8DF0-618D85617BC6}" srcOrd="0" destOrd="0" presId="urn:microsoft.com/office/officeart/2016/7/layout/BasicLinearProcessNumbered"/>
    <dgm:cxn modelId="{06FC7167-BDFD-4E11-9BF1-59352E3C20BF}" type="presOf" srcId="{D92FF4AB-E6EC-4808-A010-70148F1E0D61}" destId="{5DDFF7D9-65DE-43C1-8EA6-3914AA1CFBCB}" srcOrd="1" destOrd="0" presId="urn:microsoft.com/office/officeart/2016/7/layout/BasicLinearProcessNumbered"/>
    <dgm:cxn modelId="{F0A3974B-7456-413F-9B32-70DD88561FD4}" type="presOf" srcId="{39401999-E546-4AA3-809F-5E4F6CB99CAC}" destId="{6DC961B7-6185-456F-BD70-4F4CDBC1C7C1}" srcOrd="1" destOrd="0" presId="urn:microsoft.com/office/officeart/2016/7/layout/BasicLinearProcessNumbered"/>
    <dgm:cxn modelId="{604B9C50-0D2A-4E23-81A0-AC189EA56346}" type="presOf" srcId="{D92FF4AB-E6EC-4808-A010-70148F1E0D61}" destId="{BA80EEC4-58CB-46D2-9FD0-2F4FAD4F5DA0}" srcOrd="0" destOrd="0" presId="urn:microsoft.com/office/officeart/2016/7/layout/BasicLinearProcessNumbered"/>
    <dgm:cxn modelId="{8F67437D-B15D-401D-AF41-3DAAB898EB1C}" type="presOf" srcId="{BFE5B6DC-F08C-484F-AACF-0EEA3F6BB486}" destId="{87347FB9-5872-42B2-A894-C50F15DEE686}" srcOrd="0" destOrd="0" presId="urn:microsoft.com/office/officeart/2016/7/layout/BasicLinearProcessNumbered"/>
    <dgm:cxn modelId="{55E1F794-3934-4C86-8FAF-0ABE6AA9A24D}" srcId="{A54F25FF-9ED4-4C39-9807-678D41E9423B}" destId="{D92FF4AB-E6EC-4808-A010-70148F1E0D61}" srcOrd="4" destOrd="0" parTransId="{B44019F1-6525-459C-8CA5-CAFFE9A9AEE2}" sibTransId="{0317D2C7-B140-4ECB-9256-49338648A71C}"/>
    <dgm:cxn modelId="{32102A99-FF88-4B87-BDB3-88DECE495811}" type="presOf" srcId="{3772A641-64D9-4CBE-8592-BAA37115DC0F}" destId="{651A23D4-AA19-4E5B-9424-83D1D215386D}" srcOrd="0" destOrd="0" presId="urn:microsoft.com/office/officeart/2016/7/layout/BasicLinearProcessNumbered"/>
    <dgm:cxn modelId="{13D217DE-D72A-4155-BD31-3D2FBB500168}" srcId="{A54F25FF-9ED4-4C39-9807-678D41E9423B}" destId="{F15BAB04-E835-4FBD-8D21-997C334C53BE}" srcOrd="2" destOrd="0" parTransId="{8113303A-7446-472E-B37E-145BBC35A0BD}" sibTransId="{E910D956-A428-4805-B69E-3B3E5D2BB31E}"/>
    <dgm:cxn modelId="{7F6795DF-401B-4D62-952F-6B3BBD1FCB37}" type="presOf" srcId="{809C9C2E-393E-4371-891B-A00A2B425775}" destId="{2400ECCA-3324-47FA-98F2-E7BA08927AA8}" srcOrd="1" destOrd="0" presId="urn:microsoft.com/office/officeart/2016/7/layout/BasicLinearProcessNumbered"/>
    <dgm:cxn modelId="{3436C5EC-F69A-4AB0-8122-D0EFB2D40CF6}" type="presOf" srcId="{E910D956-A428-4805-B69E-3B3E5D2BB31E}" destId="{DB5C18F4-FFD2-4287-974B-AFE53EF22EA8}" srcOrd="0" destOrd="0" presId="urn:microsoft.com/office/officeart/2016/7/layout/BasicLinearProcessNumbered"/>
    <dgm:cxn modelId="{3203CDD7-DBEC-4D2E-A218-CD89804FCC69}" type="presParOf" srcId="{4CDC3795-F74C-4745-829D-1A3CBE7485F0}" destId="{1D57F36F-4580-4475-856F-BCE9D5A24957}" srcOrd="0" destOrd="0" presId="urn:microsoft.com/office/officeart/2016/7/layout/BasicLinearProcessNumbered"/>
    <dgm:cxn modelId="{BEECC028-1A76-4B6F-97CC-D64327093E23}" type="presParOf" srcId="{1D57F36F-4580-4475-856F-BCE9D5A24957}" destId="{471690A3-9A16-4FDE-9DB4-0C7C595700BA}" srcOrd="0" destOrd="0" presId="urn:microsoft.com/office/officeart/2016/7/layout/BasicLinearProcessNumbered"/>
    <dgm:cxn modelId="{D1814A35-6673-4D2B-B6AE-622562BD5FAF}" type="presParOf" srcId="{1D57F36F-4580-4475-856F-BCE9D5A24957}" destId="{87347FB9-5872-42B2-A894-C50F15DEE686}" srcOrd="1" destOrd="0" presId="urn:microsoft.com/office/officeart/2016/7/layout/BasicLinearProcessNumbered"/>
    <dgm:cxn modelId="{0EBAC226-C031-4A51-9390-35401A59F491}" type="presParOf" srcId="{1D57F36F-4580-4475-856F-BCE9D5A24957}" destId="{02BEC640-B653-4A27-9828-A0049EF38BE2}" srcOrd="2" destOrd="0" presId="urn:microsoft.com/office/officeart/2016/7/layout/BasicLinearProcessNumbered"/>
    <dgm:cxn modelId="{8AB8A076-4EAC-49D5-A87D-155DE8D57CF0}" type="presParOf" srcId="{1D57F36F-4580-4475-856F-BCE9D5A24957}" destId="{2400ECCA-3324-47FA-98F2-E7BA08927AA8}" srcOrd="3" destOrd="0" presId="urn:microsoft.com/office/officeart/2016/7/layout/BasicLinearProcessNumbered"/>
    <dgm:cxn modelId="{5F882C2E-B9EB-4307-8AB0-A6802A85594C}" type="presParOf" srcId="{4CDC3795-F74C-4745-829D-1A3CBE7485F0}" destId="{AB9A7845-A729-49D8-B0FE-1DD782A8719C}" srcOrd="1" destOrd="0" presId="urn:microsoft.com/office/officeart/2016/7/layout/BasicLinearProcessNumbered"/>
    <dgm:cxn modelId="{7FE8FF12-AF40-4397-BE42-A3089D1921E2}" type="presParOf" srcId="{4CDC3795-F74C-4745-829D-1A3CBE7485F0}" destId="{E65E0568-C13A-4064-A77F-9707CC9C9714}" srcOrd="2" destOrd="0" presId="urn:microsoft.com/office/officeart/2016/7/layout/BasicLinearProcessNumbered"/>
    <dgm:cxn modelId="{5E456A96-11D5-48B8-A712-EAF47A50D50B}" type="presParOf" srcId="{E65E0568-C13A-4064-A77F-9707CC9C9714}" destId="{06229FD5-BC35-47FF-8412-A86319A72E3B}" srcOrd="0" destOrd="0" presId="urn:microsoft.com/office/officeart/2016/7/layout/BasicLinearProcessNumbered"/>
    <dgm:cxn modelId="{18DBDD67-B96A-465F-855A-A6AD03AA6A61}" type="presParOf" srcId="{E65E0568-C13A-4064-A77F-9707CC9C9714}" destId="{651A23D4-AA19-4E5B-9424-83D1D215386D}" srcOrd="1" destOrd="0" presId="urn:microsoft.com/office/officeart/2016/7/layout/BasicLinearProcessNumbered"/>
    <dgm:cxn modelId="{EC413AD4-CE35-46B2-861E-45337EEE3F0B}" type="presParOf" srcId="{E65E0568-C13A-4064-A77F-9707CC9C9714}" destId="{92A35A3F-6D5A-4D25-9ACD-CEA7D0C70CEA}" srcOrd="2" destOrd="0" presId="urn:microsoft.com/office/officeart/2016/7/layout/BasicLinearProcessNumbered"/>
    <dgm:cxn modelId="{B83C9416-D784-4EB2-BADC-2EE16F402D7E}" type="presParOf" srcId="{E65E0568-C13A-4064-A77F-9707CC9C9714}" destId="{6DC961B7-6185-456F-BD70-4F4CDBC1C7C1}" srcOrd="3" destOrd="0" presId="urn:microsoft.com/office/officeart/2016/7/layout/BasicLinearProcessNumbered"/>
    <dgm:cxn modelId="{C75B8866-3458-4C22-8D7F-560F7DF1B6E9}" type="presParOf" srcId="{4CDC3795-F74C-4745-829D-1A3CBE7485F0}" destId="{79427F59-70D8-4A84-A8EA-2CF374CA0D81}" srcOrd="3" destOrd="0" presId="urn:microsoft.com/office/officeart/2016/7/layout/BasicLinearProcessNumbered"/>
    <dgm:cxn modelId="{3BCFFBB4-1FC4-46E4-A11C-3584949BF554}" type="presParOf" srcId="{4CDC3795-F74C-4745-829D-1A3CBE7485F0}" destId="{59C10952-079A-4C1B-A16A-94E38360FC0E}" srcOrd="4" destOrd="0" presId="urn:microsoft.com/office/officeart/2016/7/layout/BasicLinearProcessNumbered"/>
    <dgm:cxn modelId="{C583B96F-0A52-4F08-9198-436A387F9707}" type="presParOf" srcId="{59C10952-079A-4C1B-A16A-94E38360FC0E}" destId="{13B05B31-6B9D-4AC9-8DF0-618D85617BC6}" srcOrd="0" destOrd="0" presId="urn:microsoft.com/office/officeart/2016/7/layout/BasicLinearProcessNumbered"/>
    <dgm:cxn modelId="{BED29CAB-0AB5-45D7-AE10-8CBB296E38A7}" type="presParOf" srcId="{59C10952-079A-4C1B-A16A-94E38360FC0E}" destId="{DB5C18F4-FFD2-4287-974B-AFE53EF22EA8}" srcOrd="1" destOrd="0" presId="urn:microsoft.com/office/officeart/2016/7/layout/BasicLinearProcessNumbered"/>
    <dgm:cxn modelId="{A5D7A364-0CF8-47AE-AE2A-ECB8C458F2C0}" type="presParOf" srcId="{59C10952-079A-4C1B-A16A-94E38360FC0E}" destId="{AB01D262-E5D3-4C65-A59C-8AB13AEB0BB8}" srcOrd="2" destOrd="0" presId="urn:microsoft.com/office/officeart/2016/7/layout/BasicLinearProcessNumbered"/>
    <dgm:cxn modelId="{DE29345F-2C4E-4E78-97FF-47799DCA6A0F}" type="presParOf" srcId="{59C10952-079A-4C1B-A16A-94E38360FC0E}" destId="{F2DD304D-8047-4E30-96CC-A342FD3C8790}" srcOrd="3" destOrd="0" presId="urn:microsoft.com/office/officeart/2016/7/layout/BasicLinearProcessNumbered"/>
    <dgm:cxn modelId="{62A2D89D-FF02-43CE-8128-62F2E9813349}" type="presParOf" srcId="{4CDC3795-F74C-4745-829D-1A3CBE7485F0}" destId="{12513E5A-50E9-478C-AA2B-32D4CCEACEB4}" srcOrd="5" destOrd="0" presId="urn:microsoft.com/office/officeart/2016/7/layout/BasicLinearProcessNumbered"/>
    <dgm:cxn modelId="{BE9AB198-068E-4B5B-8931-7D79CDCAC776}" type="presParOf" srcId="{4CDC3795-F74C-4745-829D-1A3CBE7485F0}" destId="{37F21F9F-7838-4969-A615-5299C46F1118}" srcOrd="6" destOrd="0" presId="urn:microsoft.com/office/officeart/2016/7/layout/BasicLinearProcessNumbered"/>
    <dgm:cxn modelId="{D11E2408-45DA-43D4-B1C6-D8262E11AD4E}" type="presParOf" srcId="{37F21F9F-7838-4969-A615-5299C46F1118}" destId="{D0F4B576-C046-4127-A08D-BAAA545431AE}" srcOrd="0" destOrd="0" presId="urn:microsoft.com/office/officeart/2016/7/layout/BasicLinearProcessNumbered"/>
    <dgm:cxn modelId="{3655D148-C8A6-4FAB-B5BC-82C31836D84B}" type="presParOf" srcId="{37F21F9F-7838-4969-A615-5299C46F1118}" destId="{1D1DC70F-2B49-422E-BBD9-5FA323912172}" srcOrd="1" destOrd="0" presId="urn:microsoft.com/office/officeart/2016/7/layout/BasicLinearProcessNumbered"/>
    <dgm:cxn modelId="{AFDED5E5-0614-41A1-A98D-E0DB6523FCF8}" type="presParOf" srcId="{37F21F9F-7838-4969-A615-5299C46F1118}" destId="{FF519063-152F-4215-9A88-A94B7B783FC4}" srcOrd="2" destOrd="0" presId="urn:microsoft.com/office/officeart/2016/7/layout/BasicLinearProcessNumbered"/>
    <dgm:cxn modelId="{C83A0794-C0FB-45AE-84AA-1391EC3861A5}" type="presParOf" srcId="{37F21F9F-7838-4969-A615-5299C46F1118}" destId="{17D99F51-583C-4EC6-9809-2B69A5B57B52}" srcOrd="3" destOrd="0" presId="urn:microsoft.com/office/officeart/2016/7/layout/BasicLinearProcessNumbered"/>
    <dgm:cxn modelId="{BA39ED83-2D67-49A5-9EAD-AE3C4A861624}" type="presParOf" srcId="{4CDC3795-F74C-4745-829D-1A3CBE7485F0}" destId="{47C3BF8B-E7D4-469E-B58C-223CD0AD65CA}" srcOrd="7" destOrd="0" presId="urn:microsoft.com/office/officeart/2016/7/layout/BasicLinearProcessNumbered"/>
    <dgm:cxn modelId="{4F3EE516-5234-42CE-B476-A3610851F1F9}" type="presParOf" srcId="{4CDC3795-F74C-4745-829D-1A3CBE7485F0}" destId="{8B80B2E4-3B47-4086-90B6-65A6F348F648}" srcOrd="8" destOrd="0" presId="urn:microsoft.com/office/officeart/2016/7/layout/BasicLinearProcessNumbered"/>
    <dgm:cxn modelId="{CA08DB78-EE03-4DF8-A9CD-2C2D47B47789}" type="presParOf" srcId="{8B80B2E4-3B47-4086-90B6-65A6F348F648}" destId="{BA80EEC4-58CB-46D2-9FD0-2F4FAD4F5DA0}" srcOrd="0" destOrd="0" presId="urn:microsoft.com/office/officeart/2016/7/layout/BasicLinearProcessNumbered"/>
    <dgm:cxn modelId="{4DA4E20B-1E52-4A71-89B0-C4D7683040BA}" type="presParOf" srcId="{8B80B2E4-3B47-4086-90B6-65A6F348F648}" destId="{C64DB78B-E368-48FD-B417-17581AFD6E82}" srcOrd="1" destOrd="0" presId="urn:microsoft.com/office/officeart/2016/7/layout/BasicLinearProcessNumbered"/>
    <dgm:cxn modelId="{0279803A-349A-4563-8D63-3DD643A80AA2}" type="presParOf" srcId="{8B80B2E4-3B47-4086-90B6-65A6F348F648}" destId="{E9537700-358E-4192-9C54-277C2A085D11}" srcOrd="2" destOrd="0" presId="urn:microsoft.com/office/officeart/2016/7/layout/BasicLinearProcessNumbered"/>
    <dgm:cxn modelId="{7D92034C-CA22-40E0-ABD3-CB26356B58BA}" type="presParOf" srcId="{8B80B2E4-3B47-4086-90B6-65A6F348F648}" destId="{5DDFF7D9-65DE-43C1-8EA6-3914AA1CFBC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8542-A8AE-48FE-9703-BC027303F08B}">
      <dsp:nvSpPr>
        <dsp:cNvPr id="0" name=""/>
        <dsp:cNvSpPr/>
      </dsp:nvSpPr>
      <dsp:spPr>
        <a:xfrm>
          <a:off x="0" y="459841"/>
          <a:ext cx="6910387" cy="133116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Vertical (mother to child) transmission</a:t>
          </a:r>
        </a:p>
      </dsp:txBody>
      <dsp:txXfrm>
        <a:off x="64982" y="524823"/>
        <a:ext cx="6780423" cy="1201203"/>
      </dsp:txXfrm>
    </dsp:sp>
    <dsp:sp modelId="{79BF00E4-4807-4747-AD30-4AE5DB6360D5}">
      <dsp:nvSpPr>
        <dsp:cNvPr id="0" name=""/>
        <dsp:cNvSpPr/>
      </dsp:nvSpPr>
      <dsp:spPr>
        <a:xfrm>
          <a:off x="0" y="1839554"/>
          <a:ext cx="6910387" cy="133116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Without post-exposure </a:t>
          </a:r>
          <a:r>
            <a:rPr lang="en-US" sz="2400" kern="1200" dirty="0" err="1"/>
            <a:t>immunoprophylaxis</a:t>
          </a:r>
          <a:r>
            <a:rPr lang="en-US" sz="2400" kern="1200" dirty="0"/>
            <a:t>, approximately 40% of infants born to HBV-infected mothers in the US will develop chronic HBV infection</a:t>
          </a:r>
        </a:p>
      </dsp:txBody>
      <dsp:txXfrm>
        <a:off x="64982" y="1904536"/>
        <a:ext cx="6780423" cy="1201203"/>
      </dsp:txXfrm>
    </dsp:sp>
    <dsp:sp modelId="{5A674AE1-7271-4E6F-87D1-84BD0522ECCF}">
      <dsp:nvSpPr>
        <dsp:cNvPr id="0" name=""/>
        <dsp:cNvSpPr/>
      </dsp:nvSpPr>
      <dsp:spPr>
        <a:xfrm>
          <a:off x="0" y="3260416"/>
          <a:ext cx="6910387" cy="133116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Approximately one fourth of that 40% will eventually die from chronic liver disease</a:t>
          </a:r>
        </a:p>
      </dsp:txBody>
      <dsp:txXfrm>
        <a:off x="64982" y="3325398"/>
        <a:ext cx="6780423" cy="1201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1D706-4989-45C1-A97E-5BC7B3075659}">
      <dsp:nvSpPr>
        <dsp:cNvPr id="0" name=""/>
        <dsp:cNvSpPr/>
      </dsp:nvSpPr>
      <dsp:spPr>
        <a:xfrm>
          <a:off x="6993731" y="161722"/>
          <a:ext cx="3064668" cy="122586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223520" rIns="391160" bIns="223520" numCol="1" spcCol="1270" anchor="ctr" anchorCtr="0">
          <a:noAutofit/>
        </a:bodyPr>
        <a:lstStyle/>
        <a:p>
          <a:pPr marL="0" lvl="0" indent="0" algn="ctr" defTabSz="2444750">
            <a:lnSpc>
              <a:spcPct val="90000"/>
            </a:lnSpc>
            <a:spcBef>
              <a:spcPct val="0"/>
            </a:spcBef>
            <a:spcAft>
              <a:spcPct val="35000"/>
            </a:spcAft>
            <a:buNone/>
          </a:pPr>
          <a:r>
            <a:rPr lang="en-US" sz="5500" kern="1200" dirty="0"/>
            <a:t>LHD</a:t>
          </a:r>
        </a:p>
      </dsp:txBody>
      <dsp:txXfrm>
        <a:off x="6993731" y="161722"/>
        <a:ext cx="3064668" cy="1225867"/>
      </dsp:txXfrm>
    </dsp:sp>
    <dsp:sp modelId="{5C275F30-E457-4A55-A69B-7AF1C37945FA}">
      <dsp:nvSpPr>
        <dsp:cNvPr id="0" name=""/>
        <dsp:cNvSpPr/>
      </dsp:nvSpPr>
      <dsp:spPr>
        <a:xfrm>
          <a:off x="3143" y="1207230"/>
          <a:ext cx="3064668" cy="28403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1FBC74-A8BB-4BB8-8FFB-7288FAE65DD0}">
      <dsp:nvSpPr>
        <dsp:cNvPr id="0" name=""/>
        <dsp:cNvSpPr/>
      </dsp:nvSpPr>
      <dsp:spPr>
        <a:xfrm>
          <a:off x="3496865" y="185963"/>
          <a:ext cx="3064668" cy="122586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223520" rIns="391160" bIns="223520" numCol="1" spcCol="1270" anchor="ctr" anchorCtr="0">
          <a:noAutofit/>
        </a:bodyPr>
        <a:lstStyle/>
        <a:p>
          <a:pPr marL="0" lvl="0" indent="0" algn="ctr" defTabSz="2444750">
            <a:lnSpc>
              <a:spcPct val="90000"/>
            </a:lnSpc>
            <a:spcBef>
              <a:spcPct val="0"/>
            </a:spcBef>
            <a:spcAft>
              <a:spcPct val="35000"/>
            </a:spcAft>
            <a:buNone/>
          </a:pPr>
          <a:r>
            <a:rPr lang="en-US" sz="5500" kern="1200" dirty="0"/>
            <a:t>State</a:t>
          </a:r>
        </a:p>
      </dsp:txBody>
      <dsp:txXfrm>
        <a:off x="3496865" y="185963"/>
        <a:ext cx="3064668" cy="1225867"/>
      </dsp:txXfrm>
    </dsp:sp>
    <dsp:sp modelId="{75CB9DFD-C76F-4A7A-81F3-8A5F4D152445}">
      <dsp:nvSpPr>
        <dsp:cNvPr id="0" name=""/>
        <dsp:cNvSpPr/>
      </dsp:nvSpPr>
      <dsp:spPr>
        <a:xfrm>
          <a:off x="3496865" y="1183967"/>
          <a:ext cx="3064668" cy="287132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61251-5CE7-49DF-9E02-27B51DDFDF63}">
      <dsp:nvSpPr>
        <dsp:cNvPr id="0" name=""/>
        <dsp:cNvSpPr/>
      </dsp:nvSpPr>
      <dsp:spPr>
        <a:xfrm>
          <a:off x="323" y="142138"/>
          <a:ext cx="3064668" cy="122586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223520" rIns="391160" bIns="223520" numCol="1" spcCol="1270" anchor="ctr" anchorCtr="0">
          <a:noAutofit/>
        </a:bodyPr>
        <a:lstStyle/>
        <a:p>
          <a:pPr marL="0" lvl="0" indent="0" algn="ctr" defTabSz="2444750">
            <a:lnSpc>
              <a:spcPct val="90000"/>
            </a:lnSpc>
            <a:spcBef>
              <a:spcPct val="0"/>
            </a:spcBef>
            <a:spcAft>
              <a:spcPct val="35000"/>
            </a:spcAft>
            <a:buNone/>
          </a:pPr>
          <a:r>
            <a:rPr lang="en-US" sz="5500" kern="1200" dirty="0"/>
            <a:t>CDC</a:t>
          </a:r>
        </a:p>
      </dsp:txBody>
      <dsp:txXfrm>
        <a:off x="323" y="142138"/>
        <a:ext cx="3064668" cy="1225867"/>
      </dsp:txXfrm>
    </dsp:sp>
    <dsp:sp modelId="{D2070191-5EDA-4B53-B31D-E1B1D84292CE}">
      <dsp:nvSpPr>
        <dsp:cNvPr id="0" name=""/>
        <dsp:cNvSpPr/>
      </dsp:nvSpPr>
      <dsp:spPr>
        <a:xfrm>
          <a:off x="323" y="1184728"/>
          <a:ext cx="3064668" cy="289089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690A3-9A16-4FDE-9DB4-0C7C595700BA}">
      <dsp:nvSpPr>
        <dsp:cNvPr id="0" name=""/>
        <dsp:cNvSpPr/>
      </dsp:nvSpPr>
      <dsp:spPr>
        <a:xfrm>
          <a:off x="3575" y="464303"/>
          <a:ext cx="1935760" cy="3536606"/>
        </a:xfrm>
        <a:prstGeom prst="rect">
          <a:avLst/>
        </a:prstGeom>
        <a:solidFill>
          <a:schemeClr val="bg1">
            <a:lumMod val="95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0919" tIns="330200" rIns="150919" bIns="330200" numCol="1" spcCol="1270" anchor="t" anchorCtr="0">
          <a:noAutofit/>
        </a:bodyPr>
        <a:lstStyle/>
        <a:p>
          <a:pPr marL="0" lvl="0" indent="0" algn="ctr" defTabSz="622300">
            <a:lnSpc>
              <a:spcPct val="90000"/>
            </a:lnSpc>
            <a:spcBef>
              <a:spcPct val="0"/>
            </a:spcBef>
            <a:spcAft>
              <a:spcPct val="35000"/>
            </a:spcAft>
            <a:buNone/>
          </a:pPr>
          <a:r>
            <a:rPr lang="en-US" sz="1400" kern="1200" dirty="0"/>
            <a:t>Ensure that providers are transmitting HBsAg status results to birthing hospitals </a:t>
          </a:r>
          <a:r>
            <a:rPr lang="en-US" sz="1400" b="1" u="sng" kern="1200" dirty="0"/>
            <a:t>prior to delivery</a:t>
          </a:r>
          <a:r>
            <a:rPr lang="en-US" sz="1400" b="1" kern="1200" dirty="0"/>
            <a:t>. </a:t>
          </a:r>
        </a:p>
      </dsp:txBody>
      <dsp:txXfrm>
        <a:off x="3575" y="1808214"/>
        <a:ext cx="1935760" cy="2121963"/>
      </dsp:txXfrm>
    </dsp:sp>
    <dsp:sp modelId="{87347FB9-5872-42B2-A894-C50F15DEE686}">
      <dsp:nvSpPr>
        <dsp:cNvPr id="0" name=""/>
        <dsp:cNvSpPr/>
      </dsp:nvSpPr>
      <dsp:spPr>
        <a:xfrm>
          <a:off x="564945" y="1148581"/>
          <a:ext cx="813019" cy="813019"/>
        </a:xfrm>
        <a:prstGeom prst="ellipse">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3386" tIns="12700" rIns="63386"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4009" y="1267645"/>
        <a:ext cx="574891" cy="574891"/>
      </dsp:txXfrm>
    </dsp:sp>
    <dsp:sp modelId="{02BEC640-B653-4A27-9828-A0049EF38BE2}">
      <dsp:nvSpPr>
        <dsp:cNvPr id="0" name=""/>
        <dsp:cNvSpPr/>
      </dsp:nvSpPr>
      <dsp:spPr>
        <a:xfrm>
          <a:off x="3575" y="3587567"/>
          <a:ext cx="1935760" cy="72"/>
        </a:xfrm>
        <a:prstGeom prst="rect">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06229FD5-BC35-47FF-8412-A86319A72E3B}">
      <dsp:nvSpPr>
        <dsp:cNvPr id="0" name=""/>
        <dsp:cNvSpPr/>
      </dsp:nvSpPr>
      <dsp:spPr>
        <a:xfrm>
          <a:off x="2132911" y="464303"/>
          <a:ext cx="1935760" cy="3554357"/>
        </a:xfrm>
        <a:prstGeom prst="rect">
          <a:avLst/>
        </a:prstGeom>
        <a:solidFill>
          <a:schemeClr val="bg1">
            <a:lumMod val="95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0919" tIns="330200" rIns="150919" bIns="330200" numCol="1" spcCol="1270" anchor="t" anchorCtr="0">
          <a:noAutofit/>
        </a:bodyPr>
        <a:lstStyle/>
        <a:p>
          <a:pPr marL="0" lvl="0" indent="0" algn="ctr" defTabSz="622300">
            <a:lnSpc>
              <a:spcPct val="90000"/>
            </a:lnSpc>
            <a:spcBef>
              <a:spcPct val="0"/>
            </a:spcBef>
            <a:spcAft>
              <a:spcPct val="35000"/>
            </a:spcAft>
            <a:buNone/>
          </a:pPr>
          <a:r>
            <a:rPr lang="en-US" sz="1400" kern="1200" dirty="0"/>
            <a:t>Educate providers on the importance of </a:t>
          </a:r>
          <a:r>
            <a:rPr lang="en-US" sz="1400" b="1" u="sng" kern="1200" dirty="0"/>
            <a:t>educating patients on their HBsAg status</a:t>
          </a:r>
          <a:r>
            <a:rPr lang="en-US" sz="1400" u="sng" kern="1200" dirty="0"/>
            <a:t> </a:t>
          </a:r>
          <a:r>
            <a:rPr lang="en-US" sz="1400" kern="1200" dirty="0"/>
            <a:t>and ensuring that they communicate this status to the birthing hospital.</a:t>
          </a:r>
        </a:p>
      </dsp:txBody>
      <dsp:txXfrm>
        <a:off x="2132911" y="1814959"/>
        <a:ext cx="1935760" cy="2132614"/>
      </dsp:txXfrm>
    </dsp:sp>
    <dsp:sp modelId="{651A23D4-AA19-4E5B-9424-83D1D215386D}">
      <dsp:nvSpPr>
        <dsp:cNvPr id="0" name=""/>
        <dsp:cNvSpPr/>
      </dsp:nvSpPr>
      <dsp:spPr>
        <a:xfrm>
          <a:off x="2694281" y="1157456"/>
          <a:ext cx="813019" cy="813019"/>
        </a:xfrm>
        <a:prstGeom prst="ellipse">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3386" tIns="12700" rIns="63386"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13345" y="1276520"/>
        <a:ext cx="574891" cy="574891"/>
      </dsp:txXfrm>
    </dsp:sp>
    <dsp:sp modelId="{92A35A3F-6D5A-4D25-9ACD-CEA7D0C70CEA}">
      <dsp:nvSpPr>
        <dsp:cNvPr id="0" name=""/>
        <dsp:cNvSpPr/>
      </dsp:nvSpPr>
      <dsp:spPr>
        <a:xfrm>
          <a:off x="2132911" y="3596442"/>
          <a:ext cx="1935760" cy="72"/>
        </a:xfrm>
        <a:prstGeom prst="rect">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3B05B31-6B9D-4AC9-8DF0-618D85617BC6}">
      <dsp:nvSpPr>
        <dsp:cNvPr id="0" name=""/>
        <dsp:cNvSpPr/>
      </dsp:nvSpPr>
      <dsp:spPr>
        <a:xfrm>
          <a:off x="4262247" y="464303"/>
          <a:ext cx="1935760" cy="3547772"/>
        </a:xfrm>
        <a:prstGeom prst="rect">
          <a:avLst/>
        </a:prstGeom>
        <a:solidFill>
          <a:schemeClr val="bg1">
            <a:lumMod val="95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0919" tIns="330200" rIns="150919" bIns="330200" numCol="1" spcCol="1270" anchor="t" anchorCtr="0">
          <a:noAutofit/>
        </a:bodyPr>
        <a:lstStyle/>
        <a:p>
          <a:pPr marL="0" lvl="0" indent="0" algn="ctr" defTabSz="622300">
            <a:lnSpc>
              <a:spcPct val="90000"/>
            </a:lnSpc>
            <a:spcBef>
              <a:spcPct val="0"/>
            </a:spcBef>
            <a:spcAft>
              <a:spcPct val="35000"/>
            </a:spcAft>
            <a:buNone/>
          </a:pPr>
          <a:r>
            <a:rPr lang="en-US" sz="1400" kern="1200" dirty="0"/>
            <a:t>Work closely with birthing hospitals to implement policies and procedures to ensure identification and initiation of PEP of infants born to </a:t>
          </a:r>
          <a:r>
            <a:rPr lang="en-US" sz="1400" b="1" u="sng" kern="1200" dirty="0"/>
            <a:t>HBsAg-positive</a:t>
          </a:r>
          <a:r>
            <a:rPr lang="en-US" sz="1400" u="sng" kern="1200" dirty="0"/>
            <a:t> </a:t>
          </a:r>
          <a:r>
            <a:rPr lang="en-US" sz="1400" kern="1200" dirty="0"/>
            <a:t>mothers. </a:t>
          </a:r>
        </a:p>
      </dsp:txBody>
      <dsp:txXfrm>
        <a:off x="4262247" y="1812457"/>
        <a:ext cx="1935760" cy="2128663"/>
      </dsp:txXfrm>
    </dsp:sp>
    <dsp:sp modelId="{DB5C18F4-FFD2-4287-974B-AFE53EF22EA8}">
      <dsp:nvSpPr>
        <dsp:cNvPr id="0" name=""/>
        <dsp:cNvSpPr/>
      </dsp:nvSpPr>
      <dsp:spPr>
        <a:xfrm>
          <a:off x="4823617" y="1154164"/>
          <a:ext cx="813019" cy="813019"/>
        </a:xfrm>
        <a:prstGeom prst="ellipse">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3386" tIns="12700" rIns="63386"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42681" y="1273228"/>
        <a:ext cx="574891" cy="574891"/>
      </dsp:txXfrm>
    </dsp:sp>
    <dsp:sp modelId="{AB01D262-E5D3-4C65-A59C-8AB13AEB0BB8}">
      <dsp:nvSpPr>
        <dsp:cNvPr id="0" name=""/>
        <dsp:cNvSpPr/>
      </dsp:nvSpPr>
      <dsp:spPr>
        <a:xfrm>
          <a:off x="4262247" y="3593149"/>
          <a:ext cx="1935760" cy="72"/>
        </a:xfrm>
        <a:prstGeom prst="rect">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D0F4B576-C046-4127-A08D-BAAA545431AE}">
      <dsp:nvSpPr>
        <dsp:cNvPr id="0" name=""/>
        <dsp:cNvSpPr/>
      </dsp:nvSpPr>
      <dsp:spPr>
        <a:xfrm>
          <a:off x="6391583" y="464303"/>
          <a:ext cx="1935760" cy="3547772"/>
        </a:xfrm>
        <a:prstGeom prst="rect">
          <a:avLst/>
        </a:prstGeom>
        <a:solidFill>
          <a:schemeClr val="bg1">
            <a:lumMod val="95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0919" tIns="330200" rIns="150919" bIns="330200" numCol="1" spcCol="1270" anchor="t" anchorCtr="0">
          <a:noAutofit/>
        </a:bodyPr>
        <a:lstStyle/>
        <a:p>
          <a:pPr marL="0" lvl="0" indent="0" algn="ctr" defTabSz="622300">
            <a:lnSpc>
              <a:spcPct val="90000"/>
            </a:lnSpc>
            <a:spcBef>
              <a:spcPct val="0"/>
            </a:spcBef>
            <a:spcAft>
              <a:spcPct val="35000"/>
            </a:spcAft>
            <a:buNone/>
          </a:pPr>
          <a:r>
            <a:rPr lang="en-US" sz="1400" kern="1200" dirty="0"/>
            <a:t>Work closely with birthing hospitals to ensure identification and initiation of PEP of infants born to mothers with </a:t>
          </a:r>
          <a:r>
            <a:rPr lang="en-US" sz="1400" b="1" u="sng" kern="1200" dirty="0"/>
            <a:t>unknown</a:t>
          </a:r>
          <a:r>
            <a:rPr lang="en-US" sz="1400" b="0" kern="1200" dirty="0"/>
            <a:t> HBsAg status. </a:t>
          </a:r>
          <a:endParaRPr lang="en-US" sz="1400" kern="1200" dirty="0"/>
        </a:p>
      </dsp:txBody>
      <dsp:txXfrm>
        <a:off x="6391583" y="1812457"/>
        <a:ext cx="1935760" cy="2128663"/>
      </dsp:txXfrm>
    </dsp:sp>
    <dsp:sp modelId="{1D1DC70F-2B49-422E-BBD9-5FA323912172}">
      <dsp:nvSpPr>
        <dsp:cNvPr id="0" name=""/>
        <dsp:cNvSpPr/>
      </dsp:nvSpPr>
      <dsp:spPr>
        <a:xfrm>
          <a:off x="6952953" y="1154164"/>
          <a:ext cx="813019" cy="813019"/>
        </a:xfrm>
        <a:prstGeom prst="ellipse">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3386" tIns="12700" rIns="63386"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072017" y="1273228"/>
        <a:ext cx="574891" cy="574891"/>
      </dsp:txXfrm>
    </dsp:sp>
    <dsp:sp modelId="{FF519063-152F-4215-9A88-A94B7B783FC4}">
      <dsp:nvSpPr>
        <dsp:cNvPr id="0" name=""/>
        <dsp:cNvSpPr/>
      </dsp:nvSpPr>
      <dsp:spPr>
        <a:xfrm>
          <a:off x="6391583" y="3593149"/>
          <a:ext cx="1935760" cy="72"/>
        </a:xfrm>
        <a:prstGeom prst="rect">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BA80EEC4-58CB-46D2-9FD0-2F4FAD4F5DA0}">
      <dsp:nvSpPr>
        <dsp:cNvPr id="0" name=""/>
        <dsp:cNvSpPr/>
      </dsp:nvSpPr>
      <dsp:spPr>
        <a:xfrm>
          <a:off x="8520919" y="464303"/>
          <a:ext cx="1935760" cy="3547772"/>
        </a:xfrm>
        <a:prstGeom prst="rect">
          <a:avLst/>
        </a:prstGeom>
        <a:solidFill>
          <a:schemeClr val="bg1">
            <a:lumMod val="95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0919" tIns="330200" rIns="150919" bIns="330200" numCol="1" spcCol="1270" anchor="t" anchorCtr="0">
          <a:noAutofit/>
        </a:bodyPr>
        <a:lstStyle/>
        <a:p>
          <a:pPr marL="0" lvl="0" indent="0" algn="ctr" defTabSz="622300">
            <a:lnSpc>
              <a:spcPct val="90000"/>
            </a:lnSpc>
            <a:spcBef>
              <a:spcPct val="0"/>
            </a:spcBef>
            <a:spcAft>
              <a:spcPct val="35000"/>
            </a:spcAft>
            <a:buNone/>
          </a:pPr>
          <a:r>
            <a:rPr lang="en-US" sz="1400" kern="1200" dirty="0"/>
            <a:t>Train birthing hospital staff to accurately document the </a:t>
          </a:r>
          <a:r>
            <a:rPr lang="en-US" sz="1400" b="1" kern="1200" dirty="0"/>
            <a:t>date and time of birth </a:t>
          </a:r>
          <a:r>
            <a:rPr lang="en-US" sz="1400" kern="1200" dirty="0"/>
            <a:t>and </a:t>
          </a:r>
          <a:r>
            <a:rPr lang="en-US" sz="1400" b="1" kern="1200" dirty="0"/>
            <a:t>the date and time of administration for HBIG and Hepatitis B vaccine. </a:t>
          </a:r>
        </a:p>
      </dsp:txBody>
      <dsp:txXfrm>
        <a:off x="8520919" y="1812457"/>
        <a:ext cx="1935760" cy="2128663"/>
      </dsp:txXfrm>
    </dsp:sp>
    <dsp:sp modelId="{C64DB78B-E368-48FD-B417-17581AFD6E82}">
      <dsp:nvSpPr>
        <dsp:cNvPr id="0" name=""/>
        <dsp:cNvSpPr/>
      </dsp:nvSpPr>
      <dsp:spPr>
        <a:xfrm>
          <a:off x="9082290" y="1154164"/>
          <a:ext cx="813019" cy="813019"/>
        </a:xfrm>
        <a:prstGeom prst="ellipse">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3386" tIns="12700" rIns="63386"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01354" y="1273228"/>
        <a:ext cx="574891" cy="574891"/>
      </dsp:txXfrm>
    </dsp:sp>
    <dsp:sp modelId="{E9537700-358E-4192-9C54-277C2A085D11}">
      <dsp:nvSpPr>
        <dsp:cNvPr id="0" name=""/>
        <dsp:cNvSpPr/>
      </dsp:nvSpPr>
      <dsp:spPr>
        <a:xfrm>
          <a:off x="8520919" y="3593149"/>
          <a:ext cx="1935760" cy="72"/>
        </a:xfrm>
        <a:prstGeom prst="rect">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991B7-BD3F-4C33-A01C-EB0A455BF0D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07782AE-D50D-4A20-B637-730FB1A7DDB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23A283B-EF77-44A7-BEBD-A5311CE8A8E7}" type="datetimeFigureOut">
              <a:rPr lang="en-US" smtClean="0"/>
              <a:t>12/15/2022</a:t>
            </a:fld>
            <a:endParaRPr lang="en-US"/>
          </a:p>
        </p:txBody>
      </p:sp>
      <p:sp>
        <p:nvSpPr>
          <p:cNvPr id="4" name="Footer Placeholder 3">
            <a:extLst>
              <a:ext uri="{FF2B5EF4-FFF2-40B4-BE49-F238E27FC236}">
                <a16:creationId xmlns:a16="http://schemas.microsoft.com/office/drawing/2014/main" id="{80311986-5CEB-4C35-B21D-A5EEDD152A0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3A0964-7E1E-4193-B5F2-8D0993AEC0E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368D590-A8B7-43B1-B4E4-FE13F790A03A}" type="slidenum">
              <a:rPr lang="en-US" smtClean="0"/>
              <a:t>‹#›</a:t>
            </a:fld>
            <a:endParaRPr lang="en-US"/>
          </a:p>
        </p:txBody>
      </p:sp>
    </p:spTree>
    <p:extLst>
      <p:ext uri="{BB962C8B-B14F-4D97-AF65-F5344CB8AC3E}">
        <p14:creationId xmlns:p14="http://schemas.microsoft.com/office/powerpoint/2010/main" val="361975625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5T16:15:36.967"/>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41.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1,'46'0,"0"2,71 12,-48-1,73 15,-119-21,41 18,-46-16,1-2,0 0,31 7,-36-12,22 3,1 2,-2 1,1 2,50 21,-63-21,1-1,1-2,0 0,0-2,0 0,30 1,33 4,-26-2,67 0,343-9,-451 2,0 1,28 7,22 1,18-7,-52-2,71 9,22 7,-3-1,-67-9,1-2,102-6,-68-1,307 2,-377-1,0-2,0-1,-1-1,1-1,44-18,5 0,109-25,-147 40,45-4,-44 8,44-12,200-55,-237 60,-29 7,0 1,26-4,-6 3,57-17,-64 15,0 0,0 1,46-2,-44 6,46-9,-46 6,43-3,84 9,-135-1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58.7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3,'45'-1,"-23"0,0 0,0 2,0 0,-1 2,1 0,39 12,-16-1,0-1,1-2,54 5,-63-13,44-1,-51-3,0 2,54 8,-16 8,-44-9,1-2,0-1,42 3,142-10,-186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8:08.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1 157,'37'-1,"1"-2,0-2,-1-1,49-14,-60 14,0 0,0 3,33-2,82 6,-52 1,566-2,-631-2,-1 0,1-2,-1 0,29-11,-28 8,0 1,1 1,44-3,58-6,-83 8,47-1,-62 6,49-10,-47 6,40-2,148 6,-97 2,-104 0,0 2,0 0,0 0,0 2,23 8,39 10,-41-14,-11-3,0 0,32 1,-48-6,0 0,-1 0,1 2,0-1,-1 2,0-1,1 2,-1-1,-1 1,1 1,11 8,-4-2,1-2,0 0,1 0,0-2,0-1,1 0,0-2,0 0,0-1,25 1,-19-3,34 8,-35-5,43 2,430-6,-238-2,-236 2,1 1,31 8,-29-4,45 2,-53-8,5 1,0 0,36 7,-7 1,0-4,0-1,72-5,-48 0,-56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8:10.9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29,'0'-1,"1"0,-1 0,0 0,1 0,-1 0,0 0,1 0,-1 1,1-1,0 0,-1 0,1 1,0-1,-1 0,1 1,0-1,0 0,-1 1,1-1,0 1,0-1,0 1,0 0,0-1,0 1,0 0,1 0,29-6,-29 6,191-4,-121 5,-50 1,1 0,0 2,-1 1,0 1,39 15,11 3,111 19,-14-7,-136-30,13 0,-1-2,1-2,47-4,-12 0,-66 1,-1 0,1-1,20-7,19-2,-33 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8:15.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0,'40'2,"1"1,-1 2,0 2,-1 2,77 27,-113-35,29 12,65 15,-92-27,312 76,-291-70,1 0,0-2,50 4,83-8,-91-3,-39 4,1 1,31 6,-28-3,43 2,266-8,-162-1,-161 0,0-1,0-2,-1 0,34-11,-30 8,0 1,46-7,253 9,-187 6,1822-1,-1806-14,-2-1,-98 15,-29-1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8:17.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29,'5'0,"1"-1,0 0,-1-1,1 1,8-4,21-6,23 6,104 3,-95 3,43 5,160 29,-160-18,154 6,-150-23,-87-1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8:24.4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1,'13'1,"0"1,0 0,0 1,0 0,21 10,22 4,30 6,-47-11,0-2,1-2,47 4,-60-10,33 8,-35-5,46 3,462-7,-254-3,-177 4,112-4,-129-10,24 0,393 9,-258 5,-198-1,-24 0,0 0,0-2,-1-1,1 0,24-6,-14 1,1 1,0 2,0 2,1 1,35 3,-6-1,-45 1,0 0,-1 1,0 0,1 2,18 7,-17-6,0 0,1-1,34 4,205-8,-125-3,861 2,-978 1,-1 1,1 1,19 5,-17-4,33 5,-31-8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23:25.66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23:31.26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31,'877'0,"-860"-1,0-1,1-1,21-5,-19 3,39-4,244 6,-155 5,-49-4,112 5,-168 3,-1 2,81 27,-20-4,151 39,-232-65,0 0,0-1,37 0,-16-1,-18 1,0 1,26 9,-47-13,-46 3,-8-4,24 2,0-2,0-1,1-1,-46-10,46 6,-2 1,1 0,-37 0,-82 7,53 0,10-4,-90 4,146 2,0 2,0 0,1 1,-27 12,22-8,0-1,-37 7,2-4,38-7,-1 0,-49 2,-563-8,292-1,300-2,-84-14,87 9,38 7,1 0,0-1,-1 0,-7-4,2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23:36.44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1,'16'1,"-1"2,0 0,0 1,0 0,0 1,26 13,-5-2,-2-3,-1-2,2-1,-1-2,1-2,52 4,-66-8,1 1,22 6,-22-4,39 4,260-7,-163-4,-96 3,73-2,-116-2,30-8,-32 7,1 0,21-2,15 4,-25 2,-1-2,30-6,10-6,-27 4,0 2,0 1,50 0,446 9,-514-1,1 1,36 9,-32-5,34 2,99-8,17 1,-91 12,-56-7,48 2,422-7,-240-2,49 1,-286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5T16:11:39.4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65,'859'0,"-840"-1,1-1,35-8,19-3,94-10,-123 16,0 2,0 2,0 2,51 6,-61 0,67 19,-68-14,0-2,37 4,52 6,-32-3,128 34,-194-43,19 7,-26-7,1 0,-1-2,37 4,-4-8,-40-1,1 1,0 0,-1 0,1 1,0 1,-1 0,0 0,1 1,10 5,-6 0,0-1,0-1,0 0,1-1,-1-1,1-1,0 0,0-1,24 0,878-5,-893 2,-1-2,40-8,-34 4,36-1,263 5,-170 5,1064-2,-1204-1,0-1,-1-1,21-6,-17 4,39-4,267 6,-169 5,544-2,-677 2,0 1,36 7,34 4,252-11,-181-5,1396 2,-1538-1,-1-1,0-1,36-9,73-28,-38 11,-61 18,-15 5,0 0,0 2,39-4,281 6,-160 4,769-2,-941 1,1-2,0 1,0-1,10-3,1-3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23:39.34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0,'14'1,"1"1,-1 1,0 0,14 5,-4-2,20 7,-27-7,1-1,0-1,32 3,30-6,-50-1,-1 0,58 9,93 26,-141-28,0-2,0-2,0-2,47-4,0 1,281 2,-346-2,1 0,36-8,9-2,-42 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23:41.69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2,'55'-1,"-18"0,0 1,1 2,49 9,-14 4,-21-5,66 22,-77-20,1-1,0-1,70 5,-12 1,-59-9,18 5,-27-5,0-2,43 3,-48-8,-2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28:56.20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55,'3038'0,"-3022"-1,0 0,0-2,21-5,-18 3,35-3,64-5,-62 6,58 0,252 8,-339 1,0 0,28 7,-26-4,43 3,164-8,-106-1,-114 2,0 1,0 1,21 5,-18-4,35 5,245-7,-153-4,587 2,-708-1,1-2,31-6,-29 3,45-2,-29 6,69-11,-52 6,1 2,103 5,-60 2,340-2,-423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31:33.54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1,'1357'0,"-1333"1,-1 2,41 9,-5-1,-35-6,0 2,-1 0,-1 1,41 22,-44-21,-1 0,1 0,1-2,0 0,0-2,0 0,27 2,57-7,-72-1,0 0,1 3,48 7,-38-1,1-2,47 0,91-7,-63-1,-67 2,0-3,70-11,160-63,-259 71,0 2,0 0,37-2,-28 4,33-7,-21 1,0 2,46 1,92 6,-62 1,2842-2,-2937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31:36.19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1,'31'2,"0"1,0 2,49 13,-48-9,0-2,0-1,40 1,-39-3,0 0,0 2,0 2,-1 1,39 17,-24-10,-31-10,25 9,1-2,1-2,69 10,-13-7,-64-7,57 2,298-10,-390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0T17:31:38.40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32,'735'0,"-717"-1,-1-1,0-1,22-6,-18 5,37-6,246 8,-157 4,-123-2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5T16:11:49.4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17.8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20.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1,'9'0,"20"-1,0 2,0 1,30 6,19 3,-53-8,48 11,-49-8,-1-2,1 0,35 1,75-7,-47 0,305 2,-370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25.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29,'23'1,"0"1,30 7,-26-4,29 2,44 7,-68-8,48 2,-53-7,18 0,0 1,48 10,-37-5,1-2,0-2,61-6,-13 1,-54 2,-15-2,-1 3,1 1,41 7,-15 0,1-2,-1-4,85-5,-36 1,-71 2,54 11,18 1,306-11,-217-4,-183 3,0-1,0-1,-1 0,1-2,-1 0,34-10,-27 3,-1 0,-1 1,1 1,1 2,-1 0,45-5,-49 10,7 1,-1-1,0-2,0-1,41-11,-28 2,2 2,-1 2,1 1,1 2,75-1,565 8,-656 0,0 2,33 7,-31-5,47 3,59 5,-82-7,53 1,-50-8,-22 0,1 1,-1 1,53 9,-54-3,2-3,59 3,-69-7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28.7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0,'15'2,"1"0,-1 0,0 1,0 1,21 9,8 1,-28-9,15 4,0-1,0-1,47 3,24 2,-2 1,9-13,24 1,-52 12,-54-8,48 4,-42-7,38 8,-39-4,42 1,161-8,-213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33.3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27,'44'0,"-1"-3,53-9,-42 5,-1 3,84 4,-64 1,-56 0,0 1,33 7,-30-4,33 3,26-8,-58-1,1 1,-1 0,0 2,40 8,-33-4,0-2,0 0,0-2,48-2,-44-1,0 2,0 1,36 7,-32-3,73 2,-46-5,17 8,-50-5,33 0,422-3,-249-5,1432 2,-1640-2,56-9,-54 6,43-3,9 9,-50 0,0-1,0-2,51-8,-46 4,-1 2,1 1,47 2,36-2,-68-7,-30 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3T13:37:37.7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0,'1388'0,"-1365"0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96F1DD-4D22-4B12-8267-9789E7C30A58}" type="datetimeFigureOut">
              <a:rPr lang="en-US" smtClean="0"/>
              <a:t>12/15/2022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BCD51D-0FE2-4EF3-B0A1-7CEAB7E63D42}" type="slidenum">
              <a:rPr lang="en-US" smtClean="0"/>
              <a:t>‹#›</a:t>
            </a:fld>
            <a:endParaRPr lang="en-US"/>
          </a:p>
        </p:txBody>
      </p:sp>
    </p:spTree>
    <p:extLst>
      <p:ext uri="{BB962C8B-B14F-4D97-AF65-F5344CB8AC3E}">
        <p14:creationId xmlns:p14="http://schemas.microsoft.com/office/powerpoint/2010/main" val="40700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hepatitis/hbv/hbvfaq.htm#ref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dirty="0"/>
              <a:t>Once infected with the hepatitis B virus there are three possible outcomes. </a:t>
            </a:r>
          </a:p>
          <a:p>
            <a:pPr marL="228600" indent="-228600">
              <a:buAutoNum type="arabicPeriod"/>
            </a:pPr>
            <a:r>
              <a:rPr lang="en-US" dirty="0"/>
              <a:t>Fulminant liver failure is the most severe form of acute hepatitis b which causes extensive liver cell necrosis resulting in liver failure and sometimes death. Thankfully, this form of acute hepatitis b is uncommon, occurring in only 1% of acute hepatitis b cases. </a:t>
            </a:r>
          </a:p>
          <a:p>
            <a:pPr marL="228600" indent="-228600">
              <a:buAutoNum type="arabicPeriod"/>
            </a:pPr>
            <a:r>
              <a:rPr lang="en-US" dirty="0"/>
              <a:t>The HBV is spontaneously cleared from the body within a few months and immunity develops. </a:t>
            </a:r>
          </a:p>
          <a:p>
            <a:pPr marL="0" indent="0">
              <a:buNone/>
            </a:pPr>
            <a:r>
              <a:rPr lang="en-US" dirty="0"/>
              <a:t>3.    Failure to clear the initial HBV infection resulting in lifelong chronic infection.</a:t>
            </a:r>
          </a:p>
          <a:p>
            <a:pPr marL="0" indent="0">
              <a:buNone/>
            </a:pPr>
            <a:endParaRPr lang="en-US" dirty="0"/>
          </a:p>
          <a:p>
            <a:pPr marL="0" indent="0">
              <a:buNone/>
            </a:pPr>
            <a:r>
              <a:rPr lang="en-US" dirty="0"/>
              <a:t>**The risk for chronic infection varies according to the age at infection and is greatest among young children. Approximately 90% of infants and 25%–50% of children aged 1–5 years will remain chronically infected with HBV. By contrast, approximately 95% of adults recover completely from HBV infection and do not become chronically infected (</a:t>
            </a:r>
            <a:r>
              <a:rPr lang="en-US" dirty="0">
                <a:hlinkClick r:id="rId3"/>
              </a:rPr>
              <a:t>11</a:t>
            </a:r>
            <a:r>
              <a:rPr lang="en-US" dirty="0"/>
              <a:t>).  (https://www.cdc.gov/hepatitis/hbv/hbvfaq.htm#overview)</a:t>
            </a:r>
          </a:p>
          <a:p>
            <a:pPr marL="0" indent="0">
              <a:buNone/>
            </a:pPr>
            <a:endParaRPr lang="en-US" dirty="0"/>
          </a:p>
          <a:p>
            <a:pPr marL="0" indent="0">
              <a:buFont typeface="Arial" panose="020B0604020202020204" pitchFamily="34" charset="0"/>
              <a:buNone/>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2</a:t>
            </a:fld>
            <a:endParaRPr lang="en-US"/>
          </a:p>
        </p:txBody>
      </p:sp>
    </p:spTree>
    <p:extLst>
      <p:ext uri="{BB962C8B-B14F-4D97-AF65-F5344CB8AC3E}">
        <p14:creationId xmlns:p14="http://schemas.microsoft.com/office/powerpoint/2010/main" val="103607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3/6/17: </a:t>
            </a:r>
          </a:p>
          <a:p>
            <a:r>
              <a:rPr lang="en-US" dirty="0"/>
              <a:t>Monovalent Hepatitis B vaccine should be administered within 24h of birth for medically stable infants weighing ≥2,000 grams born to hepatitis B surface antigen (HBsAg)-negative mothers. The recommendations for vaccination of infants &lt;2,000 grams (as well as infants born to HBsAg-positive mothers or mothers whose hepatitis B status is unknown) remain unchanged.</a:t>
            </a:r>
          </a:p>
          <a:p>
            <a:r>
              <a:rPr lang="en-US" dirty="0"/>
              <a:t>???????Preterm infants weighing &lt;2,000 g born to HBsAg-negative mothers should receive the first dose of vaccine 1 month after birth or at hospital discharge.</a:t>
            </a:r>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20</a:t>
            </a:fld>
            <a:endParaRPr lang="en-US"/>
          </a:p>
        </p:txBody>
      </p:sp>
    </p:spTree>
    <p:extLst>
      <p:ext uri="{BB962C8B-B14F-4D97-AF65-F5344CB8AC3E}">
        <p14:creationId xmlns:p14="http://schemas.microsoft.com/office/powerpoint/2010/main" val="24425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requires some form of tracking system on the part of the LHD.  You can use whatever works for you (a paper calendar, a digital calendar, a tickler file with note cards </a:t>
            </a:r>
            <a:r>
              <a:rPr lang="en-US" dirty="0" err="1"/>
              <a:t>etc</a:t>
            </a:r>
            <a:r>
              <a:rPr lang="en-US" dirty="0"/>
              <a:t>)</a:t>
            </a:r>
          </a:p>
        </p:txBody>
      </p:sp>
      <p:sp>
        <p:nvSpPr>
          <p:cNvPr id="4" name="Slide Number Placeholder 3"/>
          <p:cNvSpPr>
            <a:spLocks noGrp="1"/>
          </p:cNvSpPr>
          <p:nvPr>
            <p:ph type="sldNum" sz="quarter" idx="10"/>
          </p:nvPr>
        </p:nvSpPr>
        <p:spPr/>
        <p:txBody>
          <a:bodyPr/>
          <a:lstStyle/>
          <a:p>
            <a:fld id="{EBBCD51D-0FE2-4EF3-B0A1-7CEAB7E63D42}" type="slidenum">
              <a:rPr lang="en-US" smtClean="0"/>
              <a:t>31</a:t>
            </a:fld>
            <a:endParaRPr lang="en-US"/>
          </a:p>
        </p:txBody>
      </p:sp>
    </p:spTree>
    <p:extLst>
      <p:ext uri="{BB962C8B-B14F-4D97-AF65-F5344CB8AC3E}">
        <p14:creationId xmlns:p14="http://schemas.microsoft.com/office/powerpoint/2010/main" val="223987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a variety of ways to track or follow-up with case management of perinatal hepatitis B events. </a:t>
            </a:r>
          </a:p>
          <a:p>
            <a:pPr defTabSz="931774">
              <a:defRPr/>
            </a:pPr>
            <a:r>
              <a:rPr lang="en-US" dirty="0"/>
              <a:t>No matter what system is used the CD nurse must know when and how to notify the provider, contact, or index case as appropriate interventions are due.</a:t>
            </a:r>
          </a:p>
          <a:p>
            <a:pPr defTabSz="931774">
              <a:defRPr/>
            </a:pPr>
            <a:r>
              <a:rPr lang="en-US" dirty="0">
                <a:solidFill>
                  <a:schemeClr val="tx1"/>
                </a:solidFill>
              </a:rPr>
              <a:t>All methods should generate a reminder letter or call two weeks before the intervention is due.</a:t>
            </a:r>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32</a:t>
            </a:fld>
            <a:endParaRPr lang="en-US"/>
          </a:p>
        </p:txBody>
      </p:sp>
    </p:spTree>
    <p:extLst>
      <p:ext uri="{BB962C8B-B14F-4D97-AF65-F5344CB8AC3E}">
        <p14:creationId xmlns:p14="http://schemas.microsoft.com/office/powerpoint/2010/main" val="260687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in the old Hep B manual.  We are currently working on an annex to the Hep B Manual specifically for PHB guidance.  We will add this to this new annex</a:t>
            </a:r>
          </a:p>
        </p:txBody>
      </p:sp>
      <p:sp>
        <p:nvSpPr>
          <p:cNvPr id="4" name="Slide Number Placeholder 3"/>
          <p:cNvSpPr>
            <a:spLocks noGrp="1"/>
          </p:cNvSpPr>
          <p:nvPr>
            <p:ph type="sldNum" sz="quarter" idx="10"/>
          </p:nvPr>
        </p:nvSpPr>
        <p:spPr/>
        <p:txBody>
          <a:bodyPr/>
          <a:lstStyle/>
          <a:p>
            <a:fld id="{EBBCD51D-0FE2-4EF3-B0A1-7CEAB7E63D42}" type="slidenum">
              <a:rPr lang="en-US" smtClean="0"/>
              <a:t>33</a:t>
            </a:fld>
            <a:endParaRPr lang="en-US"/>
          </a:p>
        </p:txBody>
      </p:sp>
    </p:spTree>
    <p:extLst>
      <p:ext uri="{BB962C8B-B14F-4D97-AF65-F5344CB8AC3E}">
        <p14:creationId xmlns:p14="http://schemas.microsoft.com/office/powerpoint/2010/main" val="126723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File/Tickler System</a:t>
            </a:r>
          </a:p>
          <a:p>
            <a:r>
              <a:rPr lang="en-US" dirty="0"/>
              <a:t>Each file can be color-coded according to type (blue for acute/chronic; yellow for contacts; pink for infants, </a:t>
            </a:r>
            <a:r>
              <a:rPr lang="en-US" dirty="0" err="1"/>
              <a:t>etc</a:t>
            </a:r>
            <a:r>
              <a:rPr lang="en-US" dirty="0"/>
              <a:t>). The files can be organized alphabetically, by type (acute, chronic, infants, contacts) and chronologically by the date the intervention is due. </a:t>
            </a:r>
          </a:p>
          <a:p>
            <a:r>
              <a:rPr lang="en-US" dirty="0"/>
              <a:t>Periodic review is required in order to generate reminder letters and to ensure intervention is completed. </a:t>
            </a:r>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34</a:t>
            </a:fld>
            <a:endParaRPr lang="en-US"/>
          </a:p>
        </p:txBody>
      </p:sp>
    </p:spTree>
    <p:extLst>
      <p:ext uri="{BB962C8B-B14F-4D97-AF65-F5344CB8AC3E}">
        <p14:creationId xmlns:p14="http://schemas.microsoft.com/office/powerpoint/2010/main" val="215458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35</a:t>
            </a:fld>
            <a:endParaRPr lang="en-US"/>
          </a:p>
        </p:txBody>
      </p:sp>
    </p:spTree>
    <p:extLst>
      <p:ext uri="{BB962C8B-B14F-4D97-AF65-F5344CB8AC3E}">
        <p14:creationId xmlns:p14="http://schemas.microsoft.com/office/powerpoint/2010/main" val="82649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insurance status field is not accessible to LHD until event has been submitted to PCM and entered into case management. Prior to initially submitting event to PCM, LHD’s may enter insurance information on dashboard or in administrative package.  </a:t>
            </a:r>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38</a:t>
            </a:fld>
            <a:endParaRPr lang="en-US"/>
          </a:p>
        </p:txBody>
      </p:sp>
    </p:spTree>
    <p:extLst>
      <p:ext uri="{BB962C8B-B14F-4D97-AF65-F5344CB8AC3E}">
        <p14:creationId xmlns:p14="http://schemas.microsoft.com/office/powerpoint/2010/main" val="207891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40</a:t>
            </a:fld>
            <a:endParaRPr lang="en-US"/>
          </a:p>
        </p:txBody>
      </p:sp>
    </p:spTree>
    <p:extLst>
      <p:ext uri="{BB962C8B-B14F-4D97-AF65-F5344CB8AC3E}">
        <p14:creationId xmlns:p14="http://schemas.microsoft.com/office/powerpoint/2010/main" val="83975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41</a:t>
            </a:fld>
            <a:endParaRPr lang="en-US"/>
          </a:p>
        </p:txBody>
      </p:sp>
    </p:spTree>
    <p:extLst>
      <p:ext uri="{BB962C8B-B14F-4D97-AF65-F5344CB8AC3E}">
        <p14:creationId xmlns:p14="http://schemas.microsoft.com/office/powerpoint/2010/main" val="219623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attempt should be made to ensure infants born to HBsAg(+) mothers receive PEP, complete the HBV series, and PVST in a timely manner.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LHD should have a policy in place to determine what is considered lost to follow-up.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very important to get as much information on the forwarding address as possible. Also, contact the last primary care provider in NC to see if they received a request for records to be transferred to another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44</a:t>
            </a:fld>
            <a:endParaRPr lang="en-US"/>
          </a:p>
        </p:txBody>
      </p:sp>
    </p:spTree>
    <p:extLst>
      <p:ext uri="{BB962C8B-B14F-4D97-AF65-F5344CB8AC3E}">
        <p14:creationId xmlns:p14="http://schemas.microsoft.com/office/powerpoint/2010/main" val="302120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nipples are bleeding with breastfeeding there is a possibility of exposure</a:t>
            </a:r>
          </a:p>
        </p:txBody>
      </p:sp>
      <p:sp>
        <p:nvSpPr>
          <p:cNvPr id="4" name="Slide Number Placeholder 3"/>
          <p:cNvSpPr>
            <a:spLocks noGrp="1"/>
          </p:cNvSpPr>
          <p:nvPr>
            <p:ph type="sldNum" sz="quarter" idx="5"/>
          </p:nvPr>
        </p:nvSpPr>
        <p:spPr/>
        <p:txBody>
          <a:bodyPr/>
          <a:lstStyle/>
          <a:p>
            <a:fld id="{EBBCD51D-0FE2-4EF3-B0A1-7CEAB7E63D42}" type="slidenum">
              <a:rPr lang="en-US" smtClean="0"/>
              <a:t>3</a:t>
            </a:fld>
            <a:endParaRPr lang="en-US"/>
          </a:p>
        </p:txBody>
      </p:sp>
    </p:spTree>
    <p:extLst>
      <p:ext uri="{BB962C8B-B14F-4D97-AF65-F5344CB8AC3E}">
        <p14:creationId xmlns:p14="http://schemas.microsoft.com/office/powerpoint/2010/main" val="2666457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 B Program Manual has been updated but does not include PHB information.  We are in process of adding a PHB annex to the Hep B manual.</a:t>
            </a:r>
          </a:p>
        </p:txBody>
      </p:sp>
      <p:sp>
        <p:nvSpPr>
          <p:cNvPr id="4" name="Slide Number Placeholder 3"/>
          <p:cNvSpPr>
            <a:spLocks noGrp="1"/>
          </p:cNvSpPr>
          <p:nvPr>
            <p:ph type="sldNum" sz="quarter" idx="10"/>
          </p:nvPr>
        </p:nvSpPr>
        <p:spPr/>
        <p:txBody>
          <a:bodyPr/>
          <a:lstStyle/>
          <a:p>
            <a:fld id="{EBBCD51D-0FE2-4EF3-B0A1-7CEAB7E63D42}" type="slidenum">
              <a:rPr lang="en-US" smtClean="0"/>
              <a:t>55</a:t>
            </a:fld>
            <a:endParaRPr lang="en-US"/>
          </a:p>
        </p:txBody>
      </p:sp>
    </p:spTree>
    <p:extLst>
      <p:ext uri="{BB962C8B-B14F-4D97-AF65-F5344CB8AC3E}">
        <p14:creationId xmlns:p14="http://schemas.microsoft.com/office/powerpoint/2010/main" val="301041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57</a:t>
            </a:fld>
            <a:endParaRPr lang="en-US"/>
          </a:p>
        </p:txBody>
      </p:sp>
    </p:spTree>
    <p:extLst>
      <p:ext uri="{BB962C8B-B14F-4D97-AF65-F5344CB8AC3E}">
        <p14:creationId xmlns:p14="http://schemas.microsoft.com/office/powerpoint/2010/main" val="3062174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59</a:t>
            </a:fld>
            <a:endParaRPr lang="en-US"/>
          </a:p>
        </p:txBody>
      </p:sp>
    </p:spTree>
    <p:extLst>
      <p:ext uri="{BB962C8B-B14F-4D97-AF65-F5344CB8AC3E}">
        <p14:creationId xmlns:p14="http://schemas.microsoft.com/office/powerpoint/2010/main" val="55095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5</a:t>
            </a:fld>
            <a:endParaRPr lang="en-US"/>
          </a:p>
        </p:txBody>
      </p:sp>
    </p:spTree>
    <p:extLst>
      <p:ext uri="{BB962C8B-B14F-4D97-AF65-F5344CB8AC3E}">
        <p14:creationId xmlns:p14="http://schemas.microsoft.com/office/powerpoint/2010/main" val="208256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Table 2.4 is the Viral Hepatitis Surveillance Report for 2019. </a:t>
            </a:r>
            <a:r>
              <a:rPr lang="en-US" dirty="0">
                <a:effectLst/>
                <a:latin typeface="Arial" panose="020B0604020202020204" pitchFamily="34" charset="0"/>
              </a:rPr>
              <a:t>During 2019, a total of 10states reported 17 cases of perinatal hepatitis B that met the classification criteria fora confirmed case. California had the highest number of newly reported cases of perinatal hepatitis B (n = 4)during 2019. Of note, not all perinatal cases reported to National Notifiable Diseases Surveillance System are case managed by the Perinatal Hepatitis B Prevention</a:t>
            </a:r>
            <a:br>
              <a:rPr lang="en-US" dirty="0"/>
            </a:br>
            <a:r>
              <a:rPr lang="en-US" dirty="0">
                <a:effectLst/>
                <a:latin typeface="Arial" panose="020B0604020202020204" pitchFamily="34" charset="0"/>
              </a:rPr>
              <a:t>Program</a:t>
            </a:r>
            <a:r>
              <a:rPr lang="en-US" dirty="0">
                <a:effectLst/>
                <a:highlight>
                  <a:srgbClr val="FFFF00"/>
                </a:highlight>
                <a:latin typeface="Arial" panose="020B0604020202020204" pitchFamily="34" charset="0"/>
              </a:rPr>
              <a:t>.       </a:t>
            </a:r>
            <a:r>
              <a:rPr lang="en-US" dirty="0">
                <a:solidFill>
                  <a:srgbClr val="FF0000"/>
                </a:solidFill>
                <a:effectLst/>
                <a:latin typeface="Arial" panose="020B0604020202020204" pitchFamily="34" charset="0"/>
              </a:rPr>
              <a:t>—: No reported cases. The reporting jurisdiction did not submit any cases to CDC.          U: Unavailable. The data were unavailable.</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EBBCD51D-0FE2-4EF3-B0A1-7CEAB7E63D42}" type="slidenum">
              <a:rPr lang="en-US" smtClean="0"/>
              <a:t>6</a:t>
            </a:fld>
            <a:endParaRPr lang="en-US"/>
          </a:p>
        </p:txBody>
      </p:sp>
    </p:spTree>
    <p:extLst>
      <p:ext uri="{BB962C8B-B14F-4D97-AF65-F5344CB8AC3E}">
        <p14:creationId xmlns:p14="http://schemas.microsoft.com/office/powerpoint/2010/main" val="39263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obviously does not include all partners within the PHBPP.  Private providers and birthing hospitals also play a crucial role in preventing perinatally acquired hepatitis b infections. </a:t>
            </a:r>
          </a:p>
        </p:txBody>
      </p:sp>
      <p:sp>
        <p:nvSpPr>
          <p:cNvPr id="4" name="Slide Number Placeholder 3"/>
          <p:cNvSpPr>
            <a:spLocks noGrp="1"/>
          </p:cNvSpPr>
          <p:nvPr>
            <p:ph type="sldNum" sz="quarter" idx="10"/>
          </p:nvPr>
        </p:nvSpPr>
        <p:spPr/>
        <p:txBody>
          <a:bodyPr/>
          <a:lstStyle/>
          <a:p>
            <a:fld id="{EBBCD51D-0FE2-4EF3-B0A1-7CEAB7E63D42}" type="slidenum">
              <a:rPr lang="en-US" smtClean="0"/>
              <a:t>9</a:t>
            </a:fld>
            <a:endParaRPr lang="en-US"/>
          </a:p>
        </p:txBody>
      </p:sp>
    </p:spTree>
    <p:extLst>
      <p:ext uri="{BB962C8B-B14F-4D97-AF65-F5344CB8AC3E}">
        <p14:creationId xmlns:p14="http://schemas.microsoft.com/office/powerpoint/2010/main" val="341880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give legal advice.  This is information for where you can find the law and the general topic in that particular law.</a:t>
            </a:r>
          </a:p>
          <a:p>
            <a:r>
              <a:rPr lang="en-US" dirty="0"/>
              <a:t>“A local health director may file an action for injunctive relief in a superior court.”  (p. 31 Chapter 4 of book NC Communicable Disease Law)</a:t>
            </a:r>
          </a:p>
          <a:p>
            <a:endParaRPr lang="en-US" dirty="0"/>
          </a:p>
          <a:p>
            <a:r>
              <a:rPr lang="en-US" dirty="0"/>
              <a:t>NCAC41A .0101 – this lists all the diseases that are required to be reported to the State and the time frame that they must be reported from when you are made aware.</a:t>
            </a:r>
          </a:p>
          <a:p>
            <a:endParaRPr lang="en-US" dirty="0"/>
          </a:p>
          <a:p>
            <a:r>
              <a:rPr lang="en-US" dirty="0"/>
              <a:t>NCAC41A .0102 – explains how you are to make those reports</a:t>
            </a:r>
          </a:p>
          <a:p>
            <a:endParaRPr lang="en-US" dirty="0"/>
          </a:p>
          <a:p>
            <a:r>
              <a:rPr lang="en-US" dirty="0"/>
              <a:t>NCAC41A .0210 – requirements of physicians regarding control measures and reporting</a:t>
            </a:r>
          </a:p>
          <a:p>
            <a:endParaRPr lang="en-US" dirty="0"/>
          </a:p>
          <a:p>
            <a:r>
              <a:rPr lang="en-US" dirty="0"/>
              <a:t>NCAC41A .0203 – specific requirements for control measures for Hepatitis B and Perinatal Hepatitis B</a:t>
            </a:r>
          </a:p>
          <a:p>
            <a:endParaRPr lang="en-US" dirty="0"/>
          </a:p>
          <a:p>
            <a:endParaRPr lang="en-US" dirty="0"/>
          </a:p>
        </p:txBody>
      </p:sp>
      <p:sp>
        <p:nvSpPr>
          <p:cNvPr id="4" name="Slide Number Placeholder 3"/>
          <p:cNvSpPr>
            <a:spLocks noGrp="1"/>
          </p:cNvSpPr>
          <p:nvPr>
            <p:ph type="sldNum" sz="quarter" idx="5"/>
          </p:nvPr>
        </p:nvSpPr>
        <p:spPr/>
        <p:txBody>
          <a:bodyPr/>
          <a:lstStyle/>
          <a:p>
            <a:fld id="{EBBCD51D-0FE2-4EF3-B0A1-7CEAB7E63D42}" type="slidenum">
              <a:rPr lang="en-US" smtClean="0"/>
              <a:t>10</a:t>
            </a:fld>
            <a:endParaRPr lang="en-US"/>
          </a:p>
        </p:txBody>
      </p:sp>
    </p:spTree>
    <p:extLst>
      <p:ext uri="{BB962C8B-B14F-4D97-AF65-F5344CB8AC3E}">
        <p14:creationId xmlns:p14="http://schemas.microsoft.com/office/powerpoint/2010/main" val="252217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11</a:t>
            </a:fld>
            <a:endParaRPr lang="en-US"/>
          </a:p>
        </p:txBody>
      </p:sp>
    </p:spTree>
    <p:extLst>
      <p:ext uri="{BB962C8B-B14F-4D97-AF65-F5344CB8AC3E}">
        <p14:creationId xmlns:p14="http://schemas.microsoft.com/office/powerpoint/2010/main" val="72435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(Intro to the perinatal hep b program)</a:t>
            </a:r>
          </a:p>
          <a:p>
            <a:pPr defTabSz="931774"/>
            <a:endParaRPr lang="en-US" dirty="0"/>
          </a:p>
          <a:p>
            <a:pPr defTabSz="931774"/>
            <a:r>
              <a:rPr lang="en-US" dirty="0"/>
              <a:t>The perinatal hepatitis B prevention program was initiated to decrease mother-to-child hepatitis B transmission. Infants who become infected with hepatitis B virus have a 90% risk for developing chronic hepatitis B infection and a 25% lifetime risk for dying prematurely from cirrhosis or hepatocellular carcinoma</a:t>
            </a:r>
          </a:p>
          <a:p>
            <a:endParaRPr lang="en-US" dirty="0"/>
          </a:p>
        </p:txBody>
      </p:sp>
      <p:sp>
        <p:nvSpPr>
          <p:cNvPr id="4" name="Slide Number Placeholder 3"/>
          <p:cNvSpPr>
            <a:spLocks noGrp="1"/>
          </p:cNvSpPr>
          <p:nvPr>
            <p:ph type="sldNum" sz="quarter" idx="10"/>
          </p:nvPr>
        </p:nvSpPr>
        <p:spPr/>
        <p:txBody>
          <a:bodyPr/>
          <a:lstStyle/>
          <a:p>
            <a:fld id="{EBBCD51D-0FE2-4EF3-B0A1-7CEAB7E63D42}" type="slidenum">
              <a:rPr lang="en-US" smtClean="0"/>
              <a:t>12</a:t>
            </a:fld>
            <a:endParaRPr lang="en-US"/>
          </a:p>
        </p:txBody>
      </p:sp>
    </p:spTree>
    <p:extLst>
      <p:ext uri="{BB962C8B-B14F-4D97-AF65-F5344CB8AC3E}">
        <p14:creationId xmlns:p14="http://schemas.microsoft.com/office/powerpoint/2010/main" val="118494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are new to the role of CD Nurse or PHB Nurse – call your providers and hospitals to introduce yourself to establish a relationship with  the L&amp;D nurse and the OB’s assistant.</a:t>
            </a:r>
          </a:p>
        </p:txBody>
      </p:sp>
      <p:sp>
        <p:nvSpPr>
          <p:cNvPr id="4" name="Slide Number Placeholder 3"/>
          <p:cNvSpPr>
            <a:spLocks noGrp="1"/>
          </p:cNvSpPr>
          <p:nvPr>
            <p:ph type="sldNum" sz="quarter" idx="10"/>
          </p:nvPr>
        </p:nvSpPr>
        <p:spPr/>
        <p:txBody>
          <a:bodyPr/>
          <a:lstStyle/>
          <a:p>
            <a:fld id="{EBBCD51D-0FE2-4EF3-B0A1-7CEAB7E63D42}" type="slidenum">
              <a:rPr lang="en-US" smtClean="0"/>
              <a:t>13</a:t>
            </a:fld>
            <a:endParaRPr lang="en-US"/>
          </a:p>
        </p:txBody>
      </p:sp>
    </p:spTree>
    <p:extLst>
      <p:ext uri="{BB962C8B-B14F-4D97-AF65-F5344CB8AC3E}">
        <p14:creationId xmlns:p14="http://schemas.microsoft.com/office/powerpoint/2010/main" val="351871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4F2BB-CCBD-4EB7-801F-B891E26E6704}"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FDB27-A926-4607-A714-F3D347B0C1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1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55C39-56A4-4BAC-A396-171A8854EB98}"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113299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592E-6508-43F7-9012-5CEABBAA1DCB}"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13630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7B6A8-5BAD-48DF-8BC1-FCF8D77C6272}"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54514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4B1AC-8A29-40D0-998F-D537B055D663}" type="datetime1">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FDB27-A926-4607-A714-F3D347B0C1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72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1A459-1CC2-4CEC-B08A-CD781FED7AA7}"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419264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EE365-BBA6-4BC9-BFCF-C35E556EBF2C}" type="datetime1">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335648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8E77FE-7F8A-482D-841A-95615BA7CFDD}" type="datetime1">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211186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81DCB5-928F-4F3E-944D-A821DF4A9DDD}" type="datetime1">
              <a:rPr lang="en-US" smtClean="0"/>
              <a:t>12/15/2022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363551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093318-589C-4D0F-9C30-05D73CAE9CDF}" type="datetime1">
              <a:rPr lang="en-US" smtClean="0"/>
              <a:t>12/15/2022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0FDB27-A926-4607-A714-F3D347B0C156}" type="slidenum">
              <a:rPr lang="en-US" smtClean="0"/>
              <a:t>‹#›</a:t>
            </a:fld>
            <a:endParaRPr lang="en-US"/>
          </a:p>
        </p:txBody>
      </p:sp>
    </p:spTree>
    <p:extLst>
      <p:ext uri="{BB962C8B-B14F-4D97-AF65-F5344CB8AC3E}">
        <p14:creationId xmlns:p14="http://schemas.microsoft.com/office/powerpoint/2010/main" val="11316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597CFC-9CB9-496C-ADF1-4D224288D885}" type="datetime1">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FDB27-A926-4607-A714-F3D347B0C156}" type="slidenum">
              <a:rPr lang="en-US" smtClean="0"/>
              <a:t>‹#›</a:t>
            </a:fld>
            <a:endParaRPr lang="en-US"/>
          </a:p>
        </p:txBody>
      </p:sp>
    </p:spTree>
    <p:extLst>
      <p:ext uri="{BB962C8B-B14F-4D97-AF65-F5344CB8AC3E}">
        <p14:creationId xmlns:p14="http://schemas.microsoft.com/office/powerpoint/2010/main" val="307224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F3450A-4115-4C5D-B6EF-573F7D30AC7F}" type="datetime1">
              <a:rPr lang="en-US" smtClean="0"/>
              <a:t>12/15/2022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0FDB27-A926-4607-A714-F3D347B0C15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14569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mmwr/volumes/67/rr/pdfs/rr6701-H.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9.png"/><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11.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8.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hyperlink" Target="https://www.cdc.gov/mmwr/volumes/67/rr/pdfs/rr6701-H.pdf" TargetMode="Externa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8.png"/><Relationship Id="rId24" Type="http://schemas.openxmlformats.org/officeDocument/2006/relationships/customXml" Target="../ink/ink14.xml"/><Relationship Id="rId5" Type="http://schemas.openxmlformats.org/officeDocument/2006/relationships/image" Target="../media/image150.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22.png"/><Relationship Id="rId4" Type="http://schemas.openxmlformats.org/officeDocument/2006/relationships/customXml" Target="../ink/ink4.xml"/><Relationship Id="rId9" Type="http://schemas.openxmlformats.org/officeDocument/2006/relationships/image" Target="../media/image17.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mmwr/volumes/67/rr/pdfs/rr6701-H.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1.png"/><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customXml" Target="../ink/ink21.xml"/><Relationship Id="rId5" Type="http://schemas.openxmlformats.org/officeDocument/2006/relationships/customXml" Target="../ink/ink18.xm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customXml" Target="../ink/ink20.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customXml" Target="../ink/ink2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dc.gov/hepatitis/hbv/perinatalxmtn.htm#section1"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customXml" Target="../ink/ink24.xml"/><Relationship Id="rId4" Type="http://schemas.openxmlformats.org/officeDocument/2006/relationships/image" Target="../media/image55.pn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epi.publichealth.nc.gov/cd/lhds/manuals/hepB/toc.html" TargetMode="External"/><Relationship Id="rId3" Type="http://schemas.openxmlformats.org/officeDocument/2006/relationships/hyperlink" Target="https://www.cdc.gov/hepatitis/hbv/perinatalxmtn.htm" TargetMode="External"/><Relationship Id="rId7" Type="http://schemas.openxmlformats.org/officeDocument/2006/relationships/hyperlink" Target="https://med.stanford.edu/content/dam/sm/liver/documents/resources/guides/Final_P-Guide_2020_version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dc.gov/vaccines/pubs/pinkbook/hepb.html" TargetMode="External"/><Relationship Id="rId11" Type="http://schemas.openxmlformats.org/officeDocument/2006/relationships/image" Target="../media/image55.jpg"/><Relationship Id="rId5" Type="http://schemas.openxmlformats.org/officeDocument/2006/relationships/hyperlink" Target="http://www.immunize.org/catg.d/p2130.pdf" TargetMode="External"/><Relationship Id="rId10" Type="http://schemas.openxmlformats.org/officeDocument/2006/relationships/image" Target="../media/image54.png"/><Relationship Id="rId4" Type="http://schemas.openxmlformats.org/officeDocument/2006/relationships/hyperlink" Target="http://www.immunize.org/protect-newborns/" TargetMode="External"/><Relationship Id="rId9" Type="http://schemas.openxmlformats.org/officeDocument/2006/relationships/hyperlink" Target="https://www.hepbmoms.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vaccines/programs/perinatal-hepb/downloads/HepB-Provider-tipsheet-508.pdf" TargetMode="External"/><Relationship Id="rId2" Type="http://schemas.openxmlformats.org/officeDocument/2006/relationships/hyperlink" Target="https://www.cdc.gov/mmwr/volumes/67/rr/pdfs/rr6701-H.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hyperlink" Target="http://www.immunize.org/standing-order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hyperlink" Target="https://www.immunize.org/protect-newborns/guid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Mary.Stanley@dhhs.nc.go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hyperlink" Target="mailto:Candy.graham@dhhs.nc.gov" TargetMode="Externa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www.cdc.gov/hepatitis/statistics/2019surveillance/pdfs/2019HepSurveillanceRpt.pdf" TargetMode="External"/><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customXml" Target="../ink/ink3.xml"/><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hepatitis/statistics/2019surveillance/perinatal-hepb-report.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hepatitis/hbv/perinatalxmtn.htm#section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3E07-E5A6-453A-A3A3-3B75B867555E}"/>
              </a:ext>
            </a:extLst>
          </p:cNvPr>
          <p:cNvSpPr>
            <a:spLocks noGrp="1"/>
          </p:cNvSpPr>
          <p:nvPr>
            <p:ph type="ctrTitle"/>
          </p:nvPr>
        </p:nvSpPr>
        <p:spPr/>
        <p:txBody>
          <a:bodyPr/>
          <a:lstStyle/>
          <a:p>
            <a:r>
              <a:rPr lang="en-US" dirty="0">
                <a:solidFill>
                  <a:srgbClr val="00B050"/>
                </a:solidFill>
              </a:rPr>
              <a:t>Perinatal Hepatitis B Case Management 2022</a:t>
            </a:r>
          </a:p>
        </p:txBody>
      </p:sp>
      <p:sp>
        <p:nvSpPr>
          <p:cNvPr id="3" name="Subtitle 2">
            <a:extLst>
              <a:ext uri="{FF2B5EF4-FFF2-40B4-BE49-F238E27FC236}">
                <a16:creationId xmlns:a16="http://schemas.microsoft.com/office/drawing/2014/main" id="{49050A6A-DCC8-42D8-B865-1D82D2358063}"/>
              </a:ext>
            </a:extLst>
          </p:cNvPr>
          <p:cNvSpPr>
            <a:spLocks noGrp="1"/>
          </p:cNvSpPr>
          <p:nvPr>
            <p:ph type="subTitle" idx="1"/>
          </p:nvPr>
        </p:nvSpPr>
        <p:spPr/>
        <p:txBody>
          <a:bodyPr>
            <a:normAutofit fontScale="85000" lnSpcReduction="20000"/>
          </a:bodyPr>
          <a:lstStyle/>
          <a:p>
            <a:r>
              <a:rPr lang="en-US" b="1" dirty="0"/>
              <a:t>Mary Stanley, RN</a:t>
            </a:r>
          </a:p>
          <a:p>
            <a:r>
              <a:rPr lang="en-US" b="1" dirty="0"/>
              <a:t>Candy Graham, RN</a:t>
            </a:r>
          </a:p>
          <a:p>
            <a:r>
              <a:rPr lang="en-US" b="1" dirty="0"/>
              <a:t>NC Immunization Branch</a:t>
            </a:r>
          </a:p>
        </p:txBody>
      </p:sp>
      <p:sp>
        <p:nvSpPr>
          <p:cNvPr id="5" name="Slide Number Placeholder 4">
            <a:extLst>
              <a:ext uri="{FF2B5EF4-FFF2-40B4-BE49-F238E27FC236}">
                <a16:creationId xmlns:a16="http://schemas.microsoft.com/office/drawing/2014/main" id="{B95FF799-107C-4CBF-9B71-E2F651535EB8}"/>
              </a:ext>
            </a:extLst>
          </p:cNvPr>
          <p:cNvSpPr>
            <a:spLocks noGrp="1"/>
          </p:cNvSpPr>
          <p:nvPr>
            <p:ph type="sldNum" sz="quarter" idx="12"/>
          </p:nvPr>
        </p:nvSpPr>
        <p:spPr/>
        <p:txBody>
          <a:bodyPr/>
          <a:lstStyle/>
          <a:p>
            <a:fld id="{800FDB27-A926-4607-A714-F3D347B0C156}" type="slidenum">
              <a:rPr lang="en-US" smtClean="0"/>
              <a:t>1</a:t>
            </a:fld>
            <a:endParaRPr lang="en-US"/>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1A077AD-9667-D9DC-6848-5964709212CB}"/>
                  </a:ext>
                </a:extLst>
              </p14:cNvPr>
              <p14:cNvContentPartPr/>
              <p14:nvPr/>
            </p14:nvContentPartPr>
            <p14:xfrm>
              <a:off x="-1124037" y="1707111"/>
              <a:ext cx="360" cy="360"/>
            </p14:xfrm>
          </p:contentPart>
        </mc:Choice>
        <mc:Fallback xmlns="">
          <p:pic>
            <p:nvPicPr>
              <p:cNvPr id="9" name="Ink 8">
                <a:extLst>
                  <a:ext uri="{FF2B5EF4-FFF2-40B4-BE49-F238E27FC236}">
                    <a16:creationId xmlns:a16="http://schemas.microsoft.com/office/drawing/2014/main" id="{E1A077AD-9667-D9DC-6848-5964709212CB}"/>
                  </a:ext>
                </a:extLst>
              </p:cNvPr>
              <p:cNvPicPr/>
              <p:nvPr/>
            </p:nvPicPr>
            <p:blipFill>
              <a:blip r:embed="rId3"/>
              <a:stretch>
                <a:fillRect/>
              </a:stretch>
            </p:blipFill>
            <p:spPr>
              <a:xfrm>
                <a:off x="-1178037" y="1599111"/>
                <a:ext cx="108000" cy="216000"/>
              </a:xfrm>
              <a:prstGeom prst="rect">
                <a:avLst/>
              </a:prstGeom>
            </p:spPr>
          </p:pic>
        </mc:Fallback>
      </mc:AlternateContent>
    </p:spTree>
    <p:extLst>
      <p:ext uri="{BB962C8B-B14F-4D97-AF65-F5344CB8AC3E}">
        <p14:creationId xmlns:p14="http://schemas.microsoft.com/office/powerpoint/2010/main" val="281638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20C240-F7C8-443F-8D43-3A6EC4420C67}"/>
              </a:ext>
            </a:extLst>
          </p:cNvPr>
          <p:cNvSpPr>
            <a:spLocks noGrp="1"/>
          </p:cNvSpPr>
          <p:nvPr>
            <p:ph type="title"/>
          </p:nvPr>
        </p:nvSpPr>
        <p:spPr/>
        <p:txBody>
          <a:bodyPr/>
          <a:lstStyle/>
          <a:p>
            <a:r>
              <a:rPr lang="en-US" dirty="0">
                <a:solidFill>
                  <a:srgbClr val="00B050"/>
                </a:solidFill>
              </a:rPr>
              <a:t>North Carolina Public Health Law    </a:t>
            </a:r>
          </a:p>
        </p:txBody>
      </p:sp>
      <p:sp>
        <p:nvSpPr>
          <p:cNvPr id="7" name="Content Placeholder 6">
            <a:extLst>
              <a:ext uri="{FF2B5EF4-FFF2-40B4-BE49-F238E27FC236}">
                <a16:creationId xmlns:a16="http://schemas.microsoft.com/office/drawing/2014/main" id="{D352ABBB-4A1A-4172-A1FD-E89603E002FB}"/>
              </a:ext>
            </a:extLst>
          </p:cNvPr>
          <p:cNvSpPr>
            <a:spLocks noGrp="1"/>
          </p:cNvSpPr>
          <p:nvPr>
            <p:ph idx="1"/>
          </p:nvPr>
        </p:nvSpPr>
        <p:spPr>
          <a:xfrm>
            <a:off x="2761487" y="1891454"/>
            <a:ext cx="8450995" cy="2195914"/>
          </a:xfr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2400" b="1" dirty="0"/>
              <a:t> 10A NCAC 41A .0101 REPORTABLE DISEASES AND CONDITIONS </a:t>
            </a:r>
          </a:p>
          <a:p>
            <a:r>
              <a:rPr lang="en-US" sz="2400" b="1" dirty="0"/>
              <a:t> 10A NCAC 41A .0102 METHOD OF REPORTING</a:t>
            </a:r>
          </a:p>
          <a:p>
            <a:r>
              <a:rPr lang="en-US" sz="2400" b="1" dirty="0"/>
              <a:t> 10A NCAC 41A .0210 DUTIES OF ATTENDING PHYSICIANS</a:t>
            </a:r>
          </a:p>
          <a:p>
            <a:r>
              <a:rPr lang="en-US" sz="2400" b="1" dirty="0"/>
              <a:t>10A NCAC 41A .0203  CONTROL MEASURES ‑ HEPATITIS B</a:t>
            </a:r>
          </a:p>
        </p:txBody>
      </p:sp>
      <p:sp>
        <p:nvSpPr>
          <p:cNvPr id="4" name="Slide Number Placeholder 3">
            <a:extLst>
              <a:ext uri="{FF2B5EF4-FFF2-40B4-BE49-F238E27FC236}">
                <a16:creationId xmlns:a16="http://schemas.microsoft.com/office/drawing/2014/main" id="{3D18275B-4297-4D29-AA35-7E94A5E72821}"/>
              </a:ext>
            </a:extLst>
          </p:cNvPr>
          <p:cNvSpPr>
            <a:spLocks noGrp="1"/>
          </p:cNvSpPr>
          <p:nvPr>
            <p:ph type="sldNum" sz="quarter" idx="12"/>
          </p:nvPr>
        </p:nvSpPr>
        <p:spPr/>
        <p:txBody>
          <a:bodyPr/>
          <a:lstStyle/>
          <a:p>
            <a:fld id="{800FDB27-A926-4607-A714-F3D347B0C156}" type="slidenum">
              <a:rPr lang="en-US" smtClean="0"/>
              <a:t>10</a:t>
            </a:fld>
            <a:endParaRPr lang="en-US"/>
          </a:p>
        </p:txBody>
      </p:sp>
      <p:sp>
        <p:nvSpPr>
          <p:cNvPr id="2" name="TextBox 1">
            <a:extLst>
              <a:ext uri="{FF2B5EF4-FFF2-40B4-BE49-F238E27FC236}">
                <a16:creationId xmlns:a16="http://schemas.microsoft.com/office/drawing/2014/main" id="{9D00F2C2-97C3-44A3-8237-AEC93721A88C}"/>
              </a:ext>
            </a:extLst>
          </p:cNvPr>
          <p:cNvSpPr txBox="1"/>
          <p:nvPr/>
        </p:nvSpPr>
        <p:spPr>
          <a:xfrm>
            <a:off x="2107692" y="4334256"/>
            <a:ext cx="8037576" cy="1754326"/>
          </a:xfrm>
          <a:prstGeom prst="rect">
            <a:avLst/>
          </a:prstGeom>
          <a:noFill/>
          <a:ln w="28575">
            <a:solidFill>
              <a:schemeClr val="accent2"/>
            </a:solidFill>
          </a:ln>
        </p:spPr>
        <p:txBody>
          <a:bodyPr wrap="square" rtlCol="0">
            <a:spAutoFit/>
          </a:bodyPr>
          <a:lstStyle/>
          <a:p>
            <a:r>
              <a:rPr lang="en-US" b="1" dirty="0"/>
              <a:t>10A NCAC 41A .0101 </a:t>
            </a:r>
            <a:endParaRPr lang="en-US" dirty="0"/>
          </a:p>
          <a:p>
            <a:r>
              <a:rPr lang="en-US" dirty="0"/>
              <a:t>The following named diseases and conditions are declared to be dangerous to the public health and are hereby made reportable within the time period specified after the disease or condition is reasonably suspected to exist: </a:t>
            </a:r>
          </a:p>
          <a:p>
            <a:r>
              <a:rPr lang="en-US" b="1" dirty="0">
                <a:solidFill>
                  <a:srgbClr val="FF0000"/>
                </a:solidFill>
              </a:rPr>
              <a:t>(26) hepatitis B - 24 hours; </a:t>
            </a:r>
          </a:p>
          <a:p>
            <a:r>
              <a:rPr lang="en-US" b="1" dirty="0">
                <a:solidFill>
                  <a:srgbClr val="FF0000"/>
                </a:solidFill>
              </a:rPr>
              <a:t>(27) hepatitis B carriage - 7 days; </a:t>
            </a:r>
          </a:p>
        </p:txBody>
      </p:sp>
      <p:cxnSp>
        <p:nvCxnSpPr>
          <p:cNvPr id="15" name="Straight Connector 14">
            <a:extLst>
              <a:ext uri="{FF2B5EF4-FFF2-40B4-BE49-F238E27FC236}">
                <a16:creationId xmlns:a16="http://schemas.microsoft.com/office/drawing/2014/main" id="{21F59676-E08B-4248-8823-182163A7AD77}"/>
              </a:ext>
            </a:extLst>
          </p:cNvPr>
          <p:cNvCxnSpPr/>
          <p:nvPr/>
        </p:nvCxnSpPr>
        <p:spPr>
          <a:xfrm>
            <a:off x="1325880" y="2048256"/>
            <a:ext cx="0" cy="26883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F1059473-3D1F-4A65-82A0-277E3BC8B88B}"/>
              </a:ext>
            </a:extLst>
          </p:cNvPr>
          <p:cNvCxnSpPr/>
          <p:nvPr/>
        </p:nvCxnSpPr>
        <p:spPr>
          <a:xfrm>
            <a:off x="1316736" y="4736592"/>
            <a:ext cx="65379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132E3747-01B5-47CA-BF2E-A11E416564AA}"/>
              </a:ext>
            </a:extLst>
          </p:cNvPr>
          <p:cNvCxnSpPr/>
          <p:nvPr/>
        </p:nvCxnSpPr>
        <p:spPr>
          <a:xfrm>
            <a:off x="1325880" y="2048256"/>
            <a:ext cx="130759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568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968FF1-5EE5-4DF2-8D04-0E31DE169B63}"/>
              </a:ext>
            </a:extLst>
          </p:cNvPr>
          <p:cNvSpPr>
            <a:spLocks noGrp="1"/>
          </p:cNvSpPr>
          <p:nvPr>
            <p:ph type="sldNum" sz="quarter" idx="12"/>
          </p:nvPr>
        </p:nvSpPr>
        <p:spPr/>
        <p:txBody>
          <a:bodyPr/>
          <a:lstStyle/>
          <a:p>
            <a:fld id="{800FDB27-A926-4607-A714-F3D347B0C156}" type="slidenum">
              <a:rPr lang="en-US" smtClean="0"/>
              <a:t>11</a:t>
            </a:fld>
            <a:endParaRPr lang="en-US"/>
          </a:p>
        </p:txBody>
      </p:sp>
      <p:sp>
        <p:nvSpPr>
          <p:cNvPr id="2" name="Title 1">
            <a:extLst>
              <a:ext uri="{FF2B5EF4-FFF2-40B4-BE49-F238E27FC236}">
                <a16:creationId xmlns:a16="http://schemas.microsoft.com/office/drawing/2014/main" id="{36F9FA21-46F3-4383-8944-216E47C7DAE8}"/>
              </a:ext>
            </a:extLst>
          </p:cNvPr>
          <p:cNvSpPr>
            <a:spLocks noGrp="1"/>
          </p:cNvSpPr>
          <p:nvPr>
            <p:ph type="title" idx="4294967295"/>
          </p:nvPr>
        </p:nvSpPr>
        <p:spPr>
          <a:xfrm>
            <a:off x="512261" y="1047565"/>
            <a:ext cx="5054038" cy="1984339"/>
          </a:xfrm>
        </p:spPr>
        <p:txBody>
          <a:bodyPr>
            <a:normAutofit/>
          </a:bodyPr>
          <a:lstStyle/>
          <a:p>
            <a:pPr algn="ctr"/>
            <a:r>
              <a:rPr lang="en-US" sz="4400" dirty="0">
                <a:solidFill>
                  <a:srgbClr val="00B050"/>
                </a:solidFill>
              </a:rPr>
              <a:t>10A NCAC 41A .0203 </a:t>
            </a:r>
            <a:br>
              <a:rPr lang="en-US" sz="4400" dirty="0">
                <a:solidFill>
                  <a:srgbClr val="00B050"/>
                </a:solidFill>
              </a:rPr>
            </a:br>
            <a:r>
              <a:rPr lang="en-US" sz="4400" dirty="0">
                <a:solidFill>
                  <a:srgbClr val="00B050"/>
                </a:solidFill>
              </a:rPr>
              <a:t>CONTROL MEASURES  HEPATITIS B</a:t>
            </a:r>
          </a:p>
        </p:txBody>
      </p:sp>
      <p:pic>
        <p:nvPicPr>
          <p:cNvPr id="5" name="Picture 4">
            <a:extLst>
              <a:ext uri="{FF2B5EF4-FFF2-40B4-BE49-F238E27FC236}">
                <a16:creationId xmlns:a16="http://schemas.microsoft.com/office/drawing/2014/main" id="{FDD3D360-FA49-4B93-BEA2-E65A5C083840}"/>
              </a:ext>
            </a:extLst>
          </p:cNvPr>
          <p:cNvPicPr>
            <a:picLocks noChangeAspect="1"/>
          </p:cNvPicPr>
          <p:nvPr/>
        </p:nvPicPr>
        <p:blipFill>
          <a:blip r:embed="rId3"/>
          <a:stretch>
            <a:fillRect/>
          </a:stretch>
        </p:blipFill>
        <p:spPr>
          <a:xfrm>
            <a:off x="5749048" y="554477"/>
            <a:ext cx="6037368" cy="5700409"/>
          </a:xfrm>
          <a:prstGeom prst="rect">
            <a:avLst/>
          </a:prstGeom>
        </p:spPr>
      </p:pic>
      <p:sp>
        <p:nvSpPr>
          <p:cNvPr id="6" name="Content Placeholder 2">
            <a:extLst>
              <a:ext uri="{FF2B5EF4-FFF2-40B4-BE49-F238E27FC236}">
                <a16:creationId xmlns:a16="http://schemas.microsoft.com/office/drawing/2014/main" id="{59F96B02-46B1-421D-AE57-70823EB8CFE6}"/>
              </a:ext>
            </a:extLst>
          </p:cNvPr>
          <p:cNvSpPr txBox="1">
            <a:spLocks/>
          </p:cNvSpPr>
          <p:nvPr/>
        </p:nvSpPr>
        <p:spPr>
          <a:xfrm>
            <a:off x="5726084" y="238700"/>
            <a:ext cx="6267648" cy="3074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b="1" dirty="0"/>
              <a:t>(b) The following are the control measures for persons reasonably suspected of being exposed:</a:t>
            </a:r>
          </a:p>
        </p:txBody>
      </p:sp>
      <p:pic>
        <p:nvPicPr>
          <p:cNvPr id="7" name="Picture 2" descr="C:\Users\JennySnow\Downloads\9346 (2).tif">
            <a:extLst>
              <a:ext uri="{FF2B5EF4-FFF2-40B4-BE49-F238E27FC236}">
                <a16:creationId xmlns:a16="http://schemas.microsoft.com/office/drawing/2014/main" id="{22E43F93-17D6-4571-A18F-CC9DE29582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777" y="3215479"/>
            <a:ext cx="3369006" cy="264057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1374-6609-419A-8EFF-3D30D08D16DB}"/>
              </a:ext>
            </a:extLst>
          </p:cNvPr>
          <p:cNvSpPr>
            <a:spLocks noGrp="1"/>
          </p:cNvSpPr>
          <p:nvPr>
            <p:ph type="title"/>
          </p:nvPr>
        </p:nvSpPr>
        <p:spPr/>
        <p:txBody>
          <a:bodyPr>
            <a:normAutofit fontScale="90000"/>
          </a:bodyPr>
          <a:lstStyle/>
          <a:p>
            <a:r>
              <a:rPr lang="en-US" dirty="0">
                <a:solidFill>
                  <a:srgbClr val="00B050"/>
                </a:solidFill>
              </a:rPr>
              <a:t>Perinatal Hepatitis B Prevention Program</a:t>
            </a:r>
            <a:br>
              <a:rPr lang="en-US" dirty="0">
                <a:solidFill>
                  <a:srgbClr val="00B050"/>
                </a:solidFill>
              </a:rPr>
            </a:br>
            <a:r>
              <a:rPr lang="en-US" dirty="0">
                <a:solidFill>
                  <a:srgbClr val="00B050"/>
                </a:solidFill>
              </a:rPr>
              <a:t>Case Management Components for the LHD</a:t>
            </a:r>
          </a:p>
        </p:txBody>
      </p:sp>
      <p:sp>
        <p:nvSpPr>
          <p:cNvPr id="3" name="Content Placeholder 2">
            <a:extLst>
              <a:ext uri="{FF2B5EF4-FFF2-40B4-BE49-F238E27FC236}">
                <a16:creationId xmlns:a16="http://schemas.microsoft.com/office/drawing/2014/main" id="{C795CFDA-F733-49B4-9E17-7886EB9D610D}"/>
              </a:ext>
            </a:extLst>
          </p:cNvPr>
          <p:cNvSpPr>
            <a:spLocks noGrp="1"/>
          </p:cNvSpPr>
          <p:nvPr>
            <p:ph idx="1"/>
          </p:nvPr>
        </p:nvSpPr>
        <p:spPr/>
        <p:txBody>
          <a:bodyPr/>
          <a:lstStyle/>
          <a:p>
            <a:pPr marL="457200" indent="-457200">
              <a:buAutoNum type="arabicPeriod"/>
            </a:pPr>
            <a:r>
              <a:rPr lang="en-US" dirty="0"/>
              <a:t>Test all pregnant women for HBsAg </a:t>
            </a:r>
          </a:p>
          <a:p>
            <a:pPr marL="457200" indent="-457200">
              <a:buAutoNum type="arabicPeriod"/>
            </a:pPr>
            <a:r>
              <a:rPr lang="en-US" dirty="0"/>
              <a:t>Report and track HBsAg (+) women</a:t>
            </a:r>
          </a:p>
          <a:p>
            <a:pPr marL="457200" indent="-457200">
              <a:buAutoNum type="arabicPeriod"/>
            </a:pPr>
            <a:r>
              <a:rPr lang="en-US" dirty="0"/>
              <a:t>Provide prenatal HBsAg testing records to delivery hospitals</a:t>
            </a:r>
          </a:p>
          <a:p>
            <a:pPr marL="457200" indent="-457200">
              <a:buAutoNum type="arabicPeriod"/>
            </a:pPr>
            <a:r>
              <a:rPr lang="en-US" dirty="0"/>
              <a:t>Identify and manage infants born to HBsAg (+) women</a:t>
            </a:r>
          </a:p>
          <a:p>
            <a:pPr marL="457200" indent="-457200">
              <a:buAutoNum type="arabicPeriod"/>
            </a:pPr>
            <a:r>
              <a:rPr lang="en-US" dirty="0"/>
              <a:t>Identify and manage infants born to women without HBsAg test results</a:t>
            </a:r>
          </a:p>
          <a:p>
            <a:pPr marL="457200" indent="-457200">
              <a:buAutoNum type="arabicPeriod"/>
            </a:pPr>
            <a:r>
              <a:rPr lang="en-US" dirty="0"/>
              <a:t>Complete the hepatitis b series </a:t>
            </a:r>
          </a:p>
          <a:p>
            <a:pPr marL="457200" indent="-457200">
              <a:buAutoNum type="arabicPeriod"/>
            </a:pPr>
            <a:r>
              <a:rPr lang="en-US" dirty="0"/>
              <a:t>Complete post-vaccination serology testing </a:t>
            </a:r>
          </a:p>
          <a:p>
            <a:pPr marL="457200" indent="-457200">
              <a:buAutoNum type="arabicPeriod"/>
            </a:pPr>
            <a:r>
              <a:rPr lang="en-US" dirty="0"/>
              <a:t>Manage and evaluate the LHD’s case management program </a:t>
            </a:r>
          </a:p>
          <a:p>
            <a:endParaRPr lang="en-US" dirty="0"/>
          </a:p>
        </p:txBody>
      </p:sp>
      <p:sp>
        <p:nvSpPr>
          <p:cNvPr id="4" name="Slide Number Placeholder 3">
            <a:extLst>
              <a:ext uri="{FF2B5EF4-FFF2-40B4-BE49-F238E27FC236}">
                <a16:creationId xmlns:a16="http://schemas.microsoft.com/office/drawing/2014/main" id="{2FE88732-B23A-4497-834B-A250C3D6F5F5}"/>
              </a:ext>
            </a:extLst>
          </p:cNvPr>
          <p:cNvSpPr>
            <a:spLocks noGrp="1"/>
          </p:cNvSpPr>
          <p:nvPr>
            <p:ph type="sldNum" sz="quarter" idx="12"/>
          </p:nvPr>
        </p:nvSpPr>
        <p:spPr/>
        <p:txBody>
          <a:bodyPr/>
          <a:lstStyle/>
          <a:p>
            <a:fld id="{800FDB27-A926-4607-A714-F3D347B0C156}" type="slidenum">
              <a:rPr lang="en-US" smtClean="0"/>
              <a:t>12</a:t>
            </a:fld>
            <a:endParaRPr lang="en-US"/>
          </a:p>
        </p:txBody>
      </p:sp>
    </p:spTree>
    <p:extLst>
      <p:ext uri="{BB962C8B-B14F-4D97-AF65-F5344CB8AC3E}">
        <p14:creationId xmlns:p14="http://schemas.microsoft.com/office/powerpoint/2010/main" val="220711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365A-22F0-40B8-908D-67F7166A26CB}"/>
              </a:ext>
            </a:extLst>
          </p:cNvPr>
          <p:cNvSpPr>
            <a:spLocks noGrp="1"/>
          </p:cNvSpPr>
          <p:nvPr>
            <p:ph type="title"/>
          </p:nvPr>
        </p:nvSpPr>
        <p:spPr>
          <a:xfrm>
            <a:off x="1097280" y="286603"/>
            <a:ext cx="10058400" cy="1450757"/>
          </a:xfrm>
        </p:spPr>
        <p:txBody>
          <a:bodyPr>
            <a:normAutofit/>
          </a:bodyPr>
          <a:lstStyle/>
          <a:p>
            <a:r>
              <a:rPr lang="en-US" dirty="0">
                <a:solidFill>
                  <a:srgbClr val="00B050"/>
                </a:solidFill>
              </a:rPr>
              <a:t>LHD’s role with local birthing hospitals </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3945136139"/>
              </p:ext>
            </p:extLst>
          </p:nvPr>
        </p:nvGraphicFramePr>
        <p:xfrm>
          <a:off x="885524" y="1737360"/>
          <a:ext cx="10460255" cy="4482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685044B-713F-4988-9105-DE91F0F222A6}"/>
              </a:ext>
            </a:extLst>
          </p:cNvPr>
          <p:cNvSpPr>
            <a:spLocks noGrp="1"/>
          </p:cNvSpPr>
          <p:nvPr>
            <p:ph type="sldNum" sz="quarter" idx="12"/>
          </p:nvPr>
        </p:nvSpPr>
        <p:spPr>
          <a:xfrm>
            <a:off x="9900458" y="6459785"/>
            <a:ext cx="1312025" cy="365125"/>
          </a:xfrm>
        </p:spPr>
        <p:txBody>
          <a:bodyPr>
            <a:normAutofit/>
          </a:bodyPr>
          <a:lstStyle/>
          <a:p>
            <a:pPr>
              <a:spcAft>
                <a:spcPts val="600"/>
              </a:spcAft>
            </a:pPr>
            <a:fld id="{800FDB27-A926-4607-A714-F3D347B0C156}" type="slidenum">
              <a:rPr lang="en-US" smtClean="0"/>
              <a:pPr>
                <a:spcAft>
                  <a:spcPts val="600"/>
                </a:spcAft>
              </a:pPr>
              <a:t>13</a:t>
            </a:fld>
            <a:endParaRPr lang="en-US"/>
          </a:p>
        </p:txBody>
      </p:sp>
    </p:spTree>
    <p:extLst>
      <p:ext uri="{BB962C8B-B14F-4D97-AF65-F5344CB8AC3E}">
        <p14:creationId xmlns:p14="http://schemas.microsoft.com/office/powerpoint/2010/main" val="2488044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9DD4C-C534-79E7-C892-44652C1CE90B}"/>
              </a:ext>
            </a:extLst>
          </p:cNvPr>
          <p:cNvSpPr>
            <a:spLocks noGrp="1"/>
          </p:cNvSpPr>
          <p:nvPr>
            <p:ph type="sldNum" sz="quarter" idx="12"/>
          </p:nvPr>
        </p:nvSpPr>
        <p:spPr/>
        <p:txBody>
          <a:bodyPr/>
          <a:lstStyle/>
          <a:p>
            <a:fld id="{800FDB27-A926-4607-A714-F3D347B0C156}" type="slidenum">
              <a:rPr lang="en-US" smtClean="0"/>
              <a:t>14</a:t>
            </a:fld>
            <a:endParaRPr lang="en-US"/>
          </a:p>
        </p:txBody>
      </p:sp>
      <p:sp>
        <p:nvSpPr>
          <p:cNvPr id="3" name="TextBox 2">
            <a:extLst>
              <a:ext uri="{FF2B5EF4-FFF2-40B4-BE49-F238E27FC236}">
                <a16:creationId xmlns:a16="http://schemas.microsoft.com/office/drawing/2014/main" id="{092F4B3D-DDE7-0B78-17D0-D02E683540E3}"/>
              </a:ext>
            </a:extLst>
          </p:cNvPr>
          <p:cNvSpPr txBox="1"/>
          <p:nvPr/>
        </p:nvSpPr>
        <p:spPr>
          <a:xfrm>
            <a:off x="1508288" y="1065230"/>
            <a:ext cx="9785023" cy="2123658"/>
          </a:xfrm>
          <a:prstGeom prst="rect">
            <a:avLst/>
          </a:prstGeom>
          <a:noFill/>
        </p:spPr>
        <p:txBody>
          <a:bodyPr wrap="square" rtlCol="0">
            <a:spAutoFit/>
          </a:bodyPr>
          <a:lstStyle/>
          <a:p>
            <a:r>
              <a:rPr lang="en-US" sz="4400" dirty="0">
                <a:solidFill>
                  <a:srgbClr val="00B050"/>
                </a:solidFill>
              </a:rPr>
              <a:t>ACIP Recommendations for Infants Born to Hepatitis B Mothers</a:t>
            </a:r>
          </a:p>
          <a:p>
            <a:endParaRPr lang="en-US" sz="4400" dirty="0"/>
          </a:p>
        </p:txBody>
      </p:sp>
      <p:pic>
        <p:nvPicPr>
          <p:cNvPr id="5" name="Picture 4">
            <a:extLst>
              <a:ext uri="{FF2B5EF4-FFF2-40B4-BE49-F238E27FC236}">
                <a16:creationId xmlns:a16="http://schemas.microsoft.com/office/drawing/2014/main" id="{0626EE4B-A532-D49C-6EA3-F3DE2D01925C}"/>
              </a:ext>
            </a:extLst>
          </p:cNvPr>
          <p:cNvPicPr>
            <a:picLocks noChangeAspect="1"/>
          </p:cNvPicPr>
          <p:nvPr/>
        </p:nvPicPr>
        <p:blipFill>
          <a:blip r:embed="rId2"/>
          <a:stretch>
            <a:fillRect/>
          </a:stretch>
        </p:blipFill>
        <p:spPr>
          <a:xfrm>
            <a:off x="3444240" y="2911032"/>
            <a:ext cx="5510212" cy="2881738"/>
          </a:xfrm>
          <a:prstGeom prst="rect">
            <a:avLst/>
          </a:prstGeom>
        </p:spPr>
      </p:pic>
    </p:spTree>
    <p:extLst>
      <p:ext uri="{BB962C8B-B14F-4D97-AF65-F5344CB8AC3E}">
        <p14:creationId xmlns:p14="http://schemas.microsoft.com/office/powerpoint/2010/main" val="353382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4ABD-7237-0B7C-657E-C2B43A447221}"/>
              </a:ext>
            </a:extLst>
          </p:cNvPr>
          <p:cNvSpPr>
            <a:spLocks noGrp="1"/>
          </p:cNvSpPr>
          <p:nvPr>
            <p:ph type="title"/>
          </p:nvPr>
        </p:nvSpPr>
        <p:spPr/>
        <p:txBody>
          <a:bodyPr/>
          <a:lstStyle/>
          <a:p>
            <a:r>
              <a:rPr lang="en-US" dirty="0">
                <a:solidFill>
                  <a:srgbClr val="00B050"/>
                </a:solidFill>
              </a:rPr>
              <a:t>Case Management of Infants born to women with Unknown HBsAg status</a:t>
            </a:r>
          </a:p>
        </p:txBody>
      </p:sp>
      <p:sp>
        <p:nvSpPr>
          <p:cNvPr id="3" name="Content Placeholder 2">
            <a:extLst>
              <a:ext uri="{FF2B5EF4-FFF2-40B4-BE49-F238E27FC236}">
                <a16:creationId xmlns:a16="http://schemas.microsoft.com/office/drawing/2014/main" id="{BA4B5718-9345-1EC1-3B71-F34919F50CA2}"/>
              </a:ext>
            </a:extLst>
          </p:cNvPr>
          <p:cNvSpPr>
            <a:spLocks noGrp="1"/>
          </p:cNvSpPr>
          <p:nvPr>
            <p:ph idx="1"/>
          </p:nvPr>
        </p:nvSpPr>
        <p:spPr/>
        <p:txBody>
          <a:bodyPr/>
          <a:lstStyle/>
          <a:p>
            <a:pPr>
              <a:buFont typeface="Arial" panose="020B0604020202020204" pitchFamily="34" charset="0"/>
              <a:buChar char="•"/>
            </a:pPr>
            <a:r>
              <a:rPr lang="en-US" dirty="0">
                <a:effectLst/>
                <a:latin typeface="Times New Roman" panose="02020603050405020304" pitchFamily="18" charset="0"/>
              </a:rPr>
              <a:t>Infants born to women for whom HBsAg testing results during pregnancy are not available but other evidence suggestive of maternal HBV infection exists (e.g., presence of HBV DNA, </a:t>
            </a:r>
            <a:r>
              <a:rPr lang="en-US" dirty="0" err="1">
                <a:effectLst/>
                <a:latin typeface="Times New Roman" panose="02020603050405020304" pitchFamily="18" charset="0"/>
              </a:rPr>
              <a:t>HBeAg</a:t>
            </a:r>
            <a:r>
              <a:rPr lang="en-US" dirty="0">
                <a:effectLst/>
                <a:latin typeface="Times New Roman" panose="02020603050405020304" pitchFamily="18" charset="0"/>
              </a:rPr>
              <a:t>-positive, or mother known to be chronically infected with HBV) should be managed as if</a:t>
            </a:r>
            <a:br>
              <a:rPr lang="en-US" dirty="0"/>
            </a:br>
            <a:r>
              <a:rPr lang="en-US" dirty="0">
                <a:effectLst/>
                <a:latin typeface="Times New Roman" panose="02020603050405020304" pitchFamily="18" charset="0"/>
              </a:rPr>
              <a:t>born to an HBsAg-positive mother (new recommendation). The infant should receive both </a:t>
            </a:r>
            <a:r>
              <a:rPr lang="en-US" dirty="0" err="1">
                <a:effectLst/>
                <a:latin typeface="Times New Roman" panose="02020603050405020304" pitchFamily="18" charset="0"/>
              </a:rPr>
              <a:t>HepB</a:t>
            </a:r>
            <a:r>
              <a:rPr lang="en-US" dirty="0">
                <a:effectLst/>
                <a:latin typeface="Times New Roman" panose="02020603050405020304" pitchFamily="18" charset="0"/>
              </a:rPr>
              <a:t> vaccine and HBIG within 12 hours of birth</a:t>
            </a:r>
          </a:p>
          <a:p>
            <a:pPr>
              <a:buFont typeface="Arial" panose="020B0604020202020204" pitchFamily="34" charset="0"/>
              <a:buChar char="•"/>
            </a:pPr>
            <a:r>
              <a:rPr lang="en-US" dirty="0">
                <a:effectLst/>
                <a:latin typeface="Times New Roman" panose="02020603050405020304" pitchFamily="18" charset="0"/>
              </a:rPr>
              <a:t>Women admitted for delivery without documentation of HBsAg test results should have blood drawn and tested as soon as possible.</a:t>
            </a:r>
          </a:p>
          <a:p>
            <a:pPr>
              <a:buFont typeface="Arial" panose="020B0604020202020204" pitchFamily="34" charset="0"/>
              <a:buChar char="•"/>
            </a:pPr>
            <a:r>
              <a:rPr lang="en-US" dirty="0">
                <a:effectLst/>
                <a:latin typeface="Times New Roman" panose="02020603050405020304" pitchFamily="18" charset="0"/>
              </a:rPr>
              <a:t>While maternal HBsAg test results are pending, infants with birth weights ≥2,000 grams born to women with an unknown HBsAg status should receive the first dose of </a:t>
            </a:r>
            <a:r>
              <a:rPr lang="en-US" dirty="0" err="1">
                <a:effectLst/>
                <a:latin typeface="Times New Roman" panose="02020603050405020304" pitchFamily="18" charset="0"/>
              </a:rPr>
              <a:t>HepB</a:t>
            </a:r>
            <a:r>
              <a:rPr lang="en-US" dirty="0">
                <a:effectLst/>
                <a:latin typeface="Times New Roman" panose="02020603050405020304" pitchFamily="18" charset="0"/>
              </a:rPr>
              <a:t> vaccine (without HBIG) within 12 hours of birth. Only single-antigen </a:t>
            </a:r>
            <a:r>
              <a:rPr lang="en-US" dirty="0" err="1">
                <a:effectLst/>
                <a:latin typeface="Times New Roman" panose="02020603050405020304" pitchFamily="18" charset="0"/>
              </a:rPr>
              <a:t>HepB</a:t>
            </a:r>
            <a:r>
              <a:rPr lang="en-US" dirty="0">
                <a:effectLst/>
                <a:latin typeface="Times New Roman" panose="02020603050405020304" pitchFamily="18" charset="0"/>
              </a:rPr>
              <a:t> vaccine should be used for the</a:t>
            </a:r>
            <a:br>
              <a:rPr lang="en-US" dirty="0"/>
            </a:br>
            <a:r>
              <a:rPr lang="en-US" dirty="0">
                <a:effectLst/>
                <a:latin typeface="Times New Roman" panose="02020603050405020304" pitchFamily="18" charset="0"/>
              </a:rPr>
              <a:t>birth dose (administer HBIG only if mother’s HBsAg comes back positive or results are not available within 12 hours)</a:t>
            </a:r>
            <a:endParaRPr lang="en-US" dirty="0"/>
          </a:p>
        </p:txBody>
      </p:sp>
      <p:sp>
        <p:nvSpPr>
          <p:cNvPr id="4" name="Slide Number Placeholder 3">
            <a:extLst>
              <a:ext uri="{FF2B5EF4-FFF2-40B4-BE49-F238E27FC236}">
                <a16:creationId xmlns:a16="http://schemas.microsoft.com/office/drawing/2014/main" id="{9EBE15A6-9D32-124B-C227-7146E9CFC4CE}"/>
              </a:ext>
            </a:extLst>
          </p:cNvPr>
          <p:cNvSpPr>
            <a:spLocks noGrp="1"/>
          </p:cNvSpPr>
          <p:nvPr>
            <p:ph type="sldNum" sz="quarter" idx="12"/>
          </p:nvPr>
        </p:nvSpPr>
        <p:spPr/>
        <p:txBody>
          <a:bodyPr/>
          <a:lstStyle/>
          <a:p>
            <a:fld id="{800FDB27-A926-4607-A714-F3D347B0C156}" type="slidenum">
              <a:rPr lang="en-US" smtClean="0"/>
              <a:t>15</a:t>
            </a:fld>
            <a:endParaRPr lang="en-US"/>
          </a:p>
        </p:txBody>
      </p:sp>
    </p:spTree>
    <p:extLst>
      <p:ext uri="{BB962C8B-B14F-4D97-AF65-F5344CB8AC3E}">
        <p14:creationId xmlns:p14="http://schemas.microsoft.com/office/powerpoint/2010/main" val="265804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3FDB-FD1C-7FE0-0666-FB10F476D19A}"/>
              </a:ext>
            </a:extLst>
          </p:cNvPr>
          <p:cNvSpPr>
            <a:spLocks noGrp="1"/>
          </p:cNvSpPr>
          <p:nvPr>
            <p:ph type="title"/>
          </p:nvPr>
        </p:nvSpPr>
        <p:spPr/>
        <p:txBody>
          <a:bodyPr/>
          <a:lstStyle/>
          <a:p>
            <a:r>
              <a:rPr lang="en-US" dirty="0">
                <a:solidFill>
                  <a:srgbClr val="00B050"/>
                </a:solidFill>
              </a:rPr>
              <a:t>Mother’s Status Unknown with </a:t>
            </a:r>
            <a:r>
              <a:rPr lang="en-US" dirty="0">
                <a:solidFill>
                  <a:srgbClr val="00B050"/>
                </a:solidFill>
                <a:effectLst/>
                <a:latin typeface="Times New Roman" panose="02020603050405020304" pitchFamily="18" charset="0"/>
              </a:rPr>
              <a:t>infants with birth weights ≥2,000 grams </a:t>
            </a:r>
            <a:r>
              <a:rPr lang="en-US" dirty="0">
                <a:solidFill>
                  <a:srgbClr val="00B050"/>
                </a:solidFill>
              </a:rPr>
              <a:t>Cont.</a:t>
            </a:r>
          </a:p>
        </p:txBody>
      </p:sp>
      <p:sp>
        <p:nvSpPr>
          <p:cNvPr id="3" name="Content Placeholder 2">
            <a:extLst>
              <a:ext uri="{FF2B5EF4-FFF2-40B4-BE49-F238E27FC236}">
                <a16:creationId xmlns:a16="http://schemas.microsoft.com/office/drawing/2014/main" id="{14A23DDB-480F-0FBC-D5C9-4FD6C162825D}"/>
              </a:ext>
            </a:extLst>
          </p:cNvPr>
          <p:cNvSpPr>
            <a:spLocks noGrp="1"/>
          </p:cNvSpPr>
          <p:nvPr>
            <p:ph idx="1"/>
          </p:nvPr>
        </p:nvSpPr>
        <p:spPr/>
        <p:txBody>
          <a:bodyPr>
            <a:normAutofit/>
          </a:bodyPr>
          <a:lstStyle/>
          <a:p>
            <a:r>
              <a:rPr lang="en-US" b="1" dirty="0"/>
              <a:t>IF the mother is determined to be positive:</a:t>
            </a:r>
          </a:p>
          <a:p>
            <a:pPr lvl="1"/>
            <a:r>
              <a:rPr lang="en-US" dirty="0">
                <a:effectLst/>
                <a:latin typeface="Times New Roman" panose="02020603050405020304" pitchFamily="18" charset="0"/>
              </a:rPr>
              <a:t>The infant should receive HBIG as soon as possible but no later than age seven days</a:t>
            </a:r>
          </a:p>
          <a:p>
            <a:pPr lvl="1"/>
            <a:r>
              <a:rPr lang="en-US" dirty="0">
                <a:latin typeface="Times New Roman" panose="02020603050405020304" pitchFamily="18" charset="0"/>
              </a:rPr>
              <a:t>T</a:t>
            </a:r>
            <a:r>
              <a:rPr lang="en-US" dirty="0">
                <a:effectLst/>
                <a:latin typeface="Times New Roman" panose="02020603050405020304" pitchFamily="18" charset="0"/>
              </a:rPr>
              <a:t>he vaccine series should be completed according to the recommended schedule for infants born to HBsAg-positive mothers</a:t>
            </a:r>
          </a:p>
          <a:p>
            <a:pPr lvl="1"/>
            <a:r>
              <a:rPr lang="en-US" dirty="0">
                <a:effectLst/>
                <a:latin typeface="Times New Roman" panose="02020603050405020304" pitchFamily="18" charset="0"/>
              </a:rPr>
              <a:t>The final dose in the series should not be administered before age 24 weeks (164 days)</a:t>
            </a:r>
          </a:p>
          <a:p>
            <a:pPr lvl="1"/>
            <a:r>
              <a:rPr lang="en-US" dirty="0">
                <a:latin typeface="Times New Roman" panose="02020603050405020304" pitchFamily="18" charset="0"/>
              </a:rPr>
              <a:t>Create a mother and infant event (link together) and send to Perinatal Case management (PCM) for case management</a:t>
            </a:r>
            <a:endParaRPr lang="en-US" dirty="0">
              <a:effectLst/>
              <a:latin typeface="Times New Roman" panose="02020603050405020304" pitchFamily="18" charset="0"/>
            </a:endParaRPr>
          </a:p>
          <a:p>
            <a:pPr lvl="1"/>
            <a:endParaRPr lang="en-US" b="1" dirty="0">
              <a:latin typeface="Times New Roman" panose="02020603050405020304" pitchFamily="18" charset="0"/>
            </a:endParaRPr>
          </a:p>
          <a:p>
            <a:pPr marL="201168" lvl="1" indent="0">
              <a:buNone/>
            </a:pPr>
            <a:r>
              <a:rPr lang="en-US" sz="2000" b="1" dirty="0"/>
              <a:t>If the mother is determined to be negative: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t>
            </a:r>
            <a:r>
              <a:rPr lang="en-US" dirty="0">
                <a:effectLst/>
                <a:latin typeface="Times New Roman" panose="02020603050405020304" pitchFamily="18" charset="0"/>
                <a:cs typeface="Times New Roman" panose="02020603050405020304" pitchFamily="18" charset="0"/>
              </a:rPr>
              <a:t>he vaccine series should be completed according to the recommended schedule for infants born to HBsAg-negative mother</a:t>
            </a:r>
          </a:p>
          <a:p>
            <a:pPr lvl="1">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The final dose in the series should not be administered before age 24 weeks (164 days).</a:t>
            </a: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1C6D3B-985A-9349-6F92-38E02D7477BC}"/>
              </a:ext>
            </a:extLst>
          </p:cNvPr>
          <p:cNvSpPr>
            <a:spLocks noGrp="1"/>
          </p:cNvSpPr>
          <p:nvPr>
            <p:ph type="sldNum" sz="quarter" idx="12"/>
          </p:nvPr>
        </p:nvSpPr>
        <p:spPr/>
        <p:txBody>
          <a:bodyPr/>
          <a:lstStyle/>
          <a:p>
            <a:fld id="{800FDB27-A926-4607-A714-F3D347B0C156}" type="slidenum">
              <a:rPr lang="en-US" smtClean="0"/>
              <a:t>16</a:t>
            </a:fld>
            <a:endParaRPr lang="en-US"/>
          </a:p>
        </p:txBody>
      </p:sp>
    </p:spTree>
    <p:extLst>
      <p:ext uri="{BB962C8B-B14F-4D97-AF65-F5344CB8AC3E}">
        <p14:creationId xmlns:p14="http://schemas.microsoft.com/office/powerpoint/2010/main" val="165035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B4BC-73F6-2495-C507-B180725853DA}"/>
              </a:ext>
            </a:extLst>
          </p:cNvPr>
          <p:cNvSpPr>
            <a:spLocks noGrp="1"/>
          </p:cNvSpPr>
          <p:nvPr>
            <p:ph type="title"/>
          </p:nvPr>
        </p:nvSpPr>
        <p:spPr/>
        <p:txBody>
          <a:bodyPr>
            <a:noAutofit/>
          </a:bodyPr>
          <a:lstStyle/>
          <a:p>
            <a:r>
              <a:rPr lang="en-US" sz="3600" dirty="0">
                <a:solidFill>
                  <a:srgbClr val="00B050"/>
                </a:solidFill>
              </a:rPr>
              <a:t>If the Mother’s Status Cannot Be Determined </a:t>
            </a:r>
            <a:br>
              <a:rPr lang="en-US" sz="3600" dirty="0">
                <a:solidFill>
                  <a:srgbClr val="00B050"/>
                </a:solidFill>
              </a:rPr>
            </a:br>
            <a:r>
              <a:rPr lang="en-US" sz="3600" dirty="0">
                <a:solidFill>
                  <a:srgbClr val="00B050"/>
                </a:solidFill>
              </a:rPr>
              <a:t>Within 12 hours of Birth AND the infant weighs &lt; 2,000 grams:</a:t>
            </a:r>
          </a:p>
        </p:txBody>
      </p:sp>
      <p:sp>
        <p:nvSpPr>
          <p:cNvPr id="3" name="Content Placeholder 2">
            <a:extLst>
              <a:ext uri="{FF2B5EF4-FFF2-40B4-BE49-F238E27FC236}">
                <a16:creationId xmlns:a16="http://schemas.microsoft.com/office/drawing/2014/main" id="{7C408928-218E-448D-5D6A-B4E37E8891C3}"/>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rPr>
              <a:t>T</a:t>
            </a:r>
            <a:r>
              <a:rPr lang="en-US" dirty="0">
                <a:effectLst/>
                <a:latin typeface="Times New Roman" panose="02020603050405020304" pitchFamily="18" charset="0"/>
              </a:rPr>
              <a:t>hese infants should receive both single-antigen </a:t>
            </a:r>
            <a:r>
              <a:rPr lang="en-US" dirty="0" err="1">
                <a:effectLst/>
                <a:latin typeface="Times New Roman" panose="02020603050405020304" pitchFamily="18" charset="0"/>
              </a:rPr>
              <a:t>HepB</a:t>
            </a:r>
            <a:r>
              <a:rPr lang="en-US" dirty="0">
                <a:effectLst/>
                <a:latin typeface="Times New Roman" panose="02020603050405020304" pitchFamily="18" charset="0"/>
              </a:rPr>
              <a:t> vaccine and HBIG, administered at different injection sites (e.g., separate limbs)</a:t>
            </a:r>
          </a:p>
          <a:p>
            <a:pPr>
              <a:buFont typeface="Arial" panose="020B0604020202020204" pitchFamily="34" charset="0"/>
              <a:buChar char="•"/>
            </a:pPr>
            <a:r>
              <a:rPr lang="en-US" dirty="0">
                <a:effectLst/>
                <a:latin typeface="Times New Roman" panose="02020603050405020304" pitchFamily="18" charset="0"/>
              </a:rPr>
              <a:t>The birth dose of vaccine should not be counted as part of the 3 doses required to complete the vaccine series;</a:t>
            </a:r>
          </a:p>
          <a:p>
            <a:pPr>
              <a:buFont typeface="Arial" panose="020B0604020202020204" pitchFamily="34" charset="0"/>
              <a:buChar char="•"/>
            </a:pPr>
            <a:r>
              <a:rPr lang="en-US" dirty="0">
                <a:effectLst/>
                <a:latin typeface="Times New Roman" panose="02020603050405020304" pitchFamily="18" charset="0"/>
              </a:rPr>
              <a:t>3 additional doses of vaccine (for a total of 4 doses) should be administered according to a recommended schedule on the basis of the mother’s HBsAg test result.</a:t>
            </a:r>
          </a:p>
          <a:p>
            <a:pPr>
              <a:buFont typeface="Arial" panose="020B0604020202020204" pitchFamily="34" charset="0"/>
              <a:buChar char="•"/>
            </a:pPr>
            <a:r>
              <a:rPr lang="en-US" dirty="0">
                <a:effectLst/>
                <a:latin typeface="Times New Roman" panose="02020603050405020304" pitchFamily="18" charset="0"/>
              </a:rPr>
              <a:t>The final dose in the series should not be administered before age 24 weeks (164 days).</a:t>
            </a:r>
            <a:endParaRPr lang="en-US" dirty="0"/>
          </a:p>
        </p:txBody>
      </p:sp>
      <p:sp>
        <p:nvSpPr>
          <p:cNvPr id="4" name="Slide Number Placeholder 3">
            <a:extLst>
              <a:ext uri="{FF2B5EF4-FFF2-40B4-BE49-F238E27FC236}">
                <a16:creationId xmlns:a16="http://schemas.microsoft.com/office/drawing/2014/main" id="{39D6CA20-43C0-1D52-9C42-DC57AFE5CEBF}"/>
              </a:ext>
            </a:extLst>
          </p:cNvPr>
          <p:cNvSpPr>
            <a:spLocks noGrp="1"/>
          </p:cNvSpPr>
          <p:nvPr>
            <p:ph type="sldNum" sz="quarter" idx="12"/>
          </p:nvPr>
        </p:nvSpPr>
        <p:spPr/>
        <p:txBody>
          <a:bodyPr/>
          <a:lstStyle/>
          <a:p>
            <a:fld id="{800FDB27-A926-4607-A714-F3D347B0C156}" type="slidenum">
              <a:rPr lang="en-US" smtClean="0"/>
              <a:t>17</a:t>
            </a:fld>
            <a:endParaRPr lang="en-US"/>
          </a:p>
        </p:txBody>
      </p:sp>
    </p:spTree>
    <p:extLst>
      <p:ext uri="{BB962C8B-B14F-4D97-AF65-F5344CB8AC3E}">
        <p14:creationId xmlns:p14="http://schemas.microsoft.com/office/powerpoint/2010/main" val="261774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6A12-641F-4669-DDD0-C8349C6B9F35}"/>
              </a:ext>
            </a:extLst>
          </p:cNvPr>
          <p:cNvSpPr>
            <a:spLocks noGrp="1"/>
          </p:cNvSpPr>
          <p:nvPr>
            <p:ph type="title"/>
          </p:nvPr>
        </p:nvSpPr>
        <p:spPr/>
        <p:txBody>
          <a:bodyPr/>
          <a:lstStyle/>
          <a:p>
            <a:r>
              <a:rPr lang="en-US" dirty="0">
                <a:solidFill>
                  <a:srgbClr val="00B050"/>
                </a:solidFill>
              </a:rPr>
              <a:t>If the Mother’s HBsAg status is Not Determined for Whatever Reason:</a:t>
            </a:r>
          </a:p>
        </p:txBody>
      </p:sp>
      <p:sp>
        <p:nvSpPr>
          <p:cNvPr id="3" name="Content Placeholder 2">
            <a:extLst>
              <a:ext uri="{FF2B5EF4-FFF2-40B4-BE49-F238E27FC236}">
                <a16:creationId xmlns:a16="http://schemas.microsoft.com/office/drawing/2014/main" id="{3F0EE92C-97F9-B08D-3695-15BFA70A13CF}"/>
              </a:ext>
            </a:extLst>
          </p:cNvPr>
          <p:cNvSpPr>
            <a:spLocks noGrp="1"/>
          </p:cNvSpPr>
          <p:nvPr>
            <p:ph idx="1"/>
          </p:nvPr>
        </p:nvSpPr>
        <p:spPr/>
        <p:txBody>
          <a:bodyPr/>
          <a:lstStyle/>
          <a:p>
            <a:pPr>
              <a:buFont typeface="Arial" panose="020B0604020202020204" pitchFamily="34" charset="0"/>
              <a:buChar char="•"/>
            </a:pPr>
            <a:r>
              <a:rPr lang="en-US" dirty="0">
                <a:effectLst/>
                <a:latin typeface="Times New Roman" panose="02020603050405020304" pitchFamily="18" charset="0"/>
              </a:rPr>
              <a:t>Create mother and infant events and follow infant through PCM</a:t>
            </a:r>
          </a:p>
          <a:p>
            <a:pPr>
              <a:buFont typeface="Arial" panose="020B0604020202020204" pitchFamily="34" charset="0"/>
              <a:buChar char="•"/>
            </a:pPr>
            <a:r>
              <a:rPr lang="en-US" dirty="0">
                <a:latin typeface="Times New Roman" panose="02020603050405020304" pitchFamily="18" charset="0"/>
              </a:rPr>
              <a:t>T</a:t>
            </a:r>
            <a:r>
              <a:rPr lang="en-US" dirty="0">
                <a:effectLst/>
                <a:latin typeface="Times New Roman" panose="02020603050405020304" pitchFamily="18" charset="0"/>
              </a:rPr>
              <a:t>he vaccine series should be completed according to a recommended schedule for infants born to HBsAg-positive mothers.</a:t>
            </a:r>
          </a:p>
          <a:p>
            <a:pPr>
              <a:buFont typeface="Arial" panose="020B0604020202020204" pitchFamily="34" charset="0"/>
              <a:buChar char="•"/>
            </a:pPr>
            <a:r>
              <a:rPr lang="en-US" dirty="0">
                <a:effectLst/>
                <a:latin typeface="Times New Roman" panose="02020603050405020304" pitchFamily="18" charset="0"/>
              </a:rPr>
              <a:t>The final dose in the series should not be administered before age 24 weeks (164 days).</a:t>
            </a:r>
          </a:p>
          <a:p>
            <a:pPr>
              <a:buFont typeface="Arial" panose="020B0604020202020204" pitchFamily="34" charset="0"/>
              <a:buChar char="•"/>
            </a:pPr>
            <a:r>
              <a:rPr lang="en-US" dirty="0">
                <a:effectLst/>
                <a:latin typeface="Times New Roman" panose="02020603050405020304" pitchFamily="18" charset="0"/>
              </a:rPr>
              <a:t>These infants should receive postvaccination serologic testing at age 9–12 months, and revaccination if necessary.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6FBB6D3-9885-E50C-A214-4802C3302D09}"/>
              </a:ext>
            </a:extLst>
          </p:cNvPr>
          <p:cNvSpPr>
            <a:spLocks noGrp="1"/>
          </p:cNvSpPr>
          <p:nvPr>
            <p:ph type="sldNum" sz="quarter" idx="12"/>
          </p:nvPr>
        </p:nvSpPr>
        <p:spPr/>
        <p:txBody>
          <a:bodyPr/>
          <a:lstStyle/>
          <a:p>
            <a:fld id="{800FDB27-A926-4607-A714-F3D347B0C156}" type="slidenum">
              <a:rPr lang="en-US" smtClean="0"/>
              <a:t>18</a:t>
            </a:fld>
            <a:endParaRPr lang="en-US"/>
          </a:p>
        </p:txBody>
      </p:sp>
    </p:spTree>
    <p:extLst>
      <p:ext uri="{BB962C8B-B14F-4D97-AF65-F5344CB8AC3E}">
        <p14:creationId xmlns:p14="http://schemas.microsoft.com/office/powerpoint/2010/main" val="100614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7B63-2906-5802-87F6-EEA2F2C11DB2}"/>
              </a:ext>
            </a:extLst>
          </p:cNvPr>
          <p:cNvSpPr>
            <a:spLocks noGrp="1"/>
          </p:cNvSpPr>
          <p:nvPr>
            <p:ph type="title"/>
          </p:nvPr>
        </p:nvSpPr>
        <p:spPr/>
        <p:txBody>
          <a:bodyPr>
            <a:normAutofit fontScale="90000"/>
          </a:bodyPr>
          <a:lstStyle/>
          <a:p>
            <a:r>
              <a:rPr lang="en-US" dirty="0">
                <a:solidFill>
                  <a:srgbClr val="00B050"/>
                </a:solidFill>
              </a:rPr>
              <a:t>Case Management of Infants Born to Known Hep B Positive Women</a:t>
            </a:r>
            <a:br>
              <a:rPr lang="en-US" dirty="0"/>
            </a:br>
            <a:r>
              <a:rPr lang="en-US" sz="1300" dirty="0">
                <a:hlinkClick r:id="rId2"/>
              </a:rPr>
              <a:t>https://www.cdc.gov/mmwr/volumes/67/rr/pdfs/rr6701-H.pdf</a:t>
            </a:r>
            <a:r>
              <a:rPr lang="en-US" sz="1300" dirty="0"/>
              <a:t> p. 15</a:t>
            </a:r>
          </a:p>
        </p:txBody>
      </p:sp>
      <p:sp>
        <p:nvSpPr>
          <p:cNvPr id="3" name="Content Placeholder 2">
            <a:extLst>
              <a:ext uri="{FF2B5EF4-FFF2-40B4-BE49-F238E27FC236}">
                <a16:creationId xmlns:a16="http://schemas.microsoft.com/office/drawing/2014/main" id="{0FE8A4EF-A814-F531-86E5-C1FFE78FF9BC}"/>
              </a:ext>
            </a:extLst>
          </p:cNvPr>
          <p:cNvSpPr>
            <a:spLocks noGrp="1"/>
          </p:cNvSpPr>
          <p:nvPr>
            <p:ph idx="1"/>
          </p:nvPr>
        </p:nvSpPr>
        <p:spPr/>
        <p:txBody>
          <a:bodyPr/>
          <a:lstStyle/>
          <a:p>
            <a:pPr>
              <a:buFont typeface="Arial" panose="020B0604020202020204" pitchFamily="34" charset="0"/>
              <a:buChar char="•"/>
            </a:pPr>
            <a:r>
              <a:rPr lang="en-US" dirty="0">
                <a:effectLst/>
                <a:latin typeface="Times New Roman" panose="02020603050405020304" pitchFamily="18" charset="0"/>
              </a:rPr>
              <a:t>All infants born to HBsAg-positive women should receive </a:t>
            </a:r>
            <a:r>
              <a:rPr lang="en-US" dirty="0" err="1">
                <a:effectLst/>
                <a:latin typeface="Times New Roman" panose="02020603050405020304" pitchFamily="18" charset="0"/>
              </a:rPr>
              <a:t>HepB</a:t>
            </a:r>
            <a:r>
              <a:rPr lang="en-US" dirty="0">
                <a:effectLst/>
                <a:latin typeface="Times New Roman" panose="02020603050405020304" pitchFamily="18" charset="0"/>
              </a:rPr>
              <a:t> vaccine and HBIG within 12 hours of birth, administered at different injection sites (e.g., separate limbs).</a:t>
            </a:r>
          </a:p>
          <a:p>
            <a:pPr>
              <a:buFont typeface="Arial" panose="020B0604020202020204" pitchFamily="34" charset="0"/>
              <a:buChar char="•"/>
            </a:pPr>
            <a:r>
              <a:rPr lang="en-US" dirty="0">
                <a:effectLst/>
                <a:latin typeface="Times New Roman" panose="02020603050405020304" pitchFamily="18" charset="0"/>
              </a:rPr>
              <a:t>The </a:t>
            </a:r>
            <a:r>
              <a:rPr lang="en-US" dirty="0" err="1">
                <a:effectLst/>
                <a:latin typeface="Times New Roman" panose="02020603050405020304" pitchFamily="18" charset="0"/>
              </a:rPr>
              <a:t>HepB</a:t>
            </a:r>
            <a:r>
              <a:rPr lang="en-US" dirty="0">
                <a:effectLst/>
                <a:latin typeface="Times New Roman" panose="02020603050405020304" pitchFamily="18" charset="0"/>
              </a:rPr>
              <a:t> vaccine series should be completed according to the recommended schedule for infants born to HBsAg- positive mothers. </a:t>
            </a:r>
            <a:r>
              <a:rPr lang="en-US" b="1" dirty="0">
                <a:effectLst/>
                <a:latin typeface="Times New Roman" panose="02020603050405020304" pitchFamily="18" charset="0"/>
              </a:rPr>
              <a:t>SEE CHART BASED ON INFANT’S WEIGHT</a:t>
            </a:r>
            <a:endParaRPr lang="en-US" dirty="0">
              <a:effectLst/>
              <a:latin typeface="Times New Roman" panose="02020603050405020304" pitchFamily="18" charset="0"/>
            </a:endParaRPr>
          </a:p>
          <a:p>
            <a:pPr>
              <a:buFont typeface="Arial" panose="020B0604020202020204" pitchFamily="34" charset="0"/>
              <a:buChar char="•"/>
            </a:pPr>
            <a:r>
              <a:rPr lang="en-US" dirty="0">
                <a:effectLst/>
                <a:latin typeface="Times New Roman" panose="02020603050405020304" pitchFamily="18" charset="0"/>
              </a:rPr>
              <a:t>Postvaccination serologic testing for anti-HBs and HBsAg should be performed after completion of the vaccine series at age 9–12 months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82907F6-0692-DCC5-C133-7ACCBB8143F7}"/>
              </a:ext>
            </a:extLst>
          </p:cNvPr>
          <p:cNvSpPr>
            <a:spLocks noGrp="1"/>
          </p:cNvSpPr>
          <p:nvPr>
            <p:ph type="sldNum" sz="quarter" idx="12"/>
          </p:nvPr>
        </p:nvSpPr>
        <p:spPr/>
        <p:txBody>
          <a:bodyPr/>
          <a:lstStyle/>
          <a:p>
            <a:fld id="{800FDB27-A926-4607-A714-F3D347B0C156}" type="slidenum">
              <a:rPr lang="en-US" smtClean="0"/>
              <a:t>19</a:t>
            </a:fld>
            <a:endParaRPr lang="en-US"/>
          </a:p>
        </p:txBody>
      </p:sp>
    </p:spTree>
    <p:extLst>
      <p:ext uri="{BB962C8B-B14F-4D97-AF65-F5344CB8AC3E}">
        <p14:creationId xmlns:p14="http://schemas.microsoft.com/office/powerpoint/2010/main" val="319455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78D0-CD8D-4EC3-A786-ECF9DFBEB98D}"/>
              </a:ext>
            </a:extLst>
          </p:cNvPr>
          <p:cNvSpPr>
            <a:spLocks noGrp="1"/>
          </p:cNvSpPr>
          <p:nvPr>
            <p:ph type="title"/>
          </p:nvPr>
        </p:nvSpPr>
        <p:spPr>
          <a:xfrm>
            <a:off x="1097280" y="286603"/>
            <a:ext cx="10058400" cy="1450757"/>
          </a:xfrm>
        </p:spPr>
        <p:txBody>
          <a:bodyPr>
            <a:normAutofit/>
          </a:bodyPr>
          <a:lstStyle/>
          <a:p>
            <a:r>
              <a:rPr lang="en-US" dirty="0">
                <a:solidFill>
                  <a:srgbClr val="00B050"/>
                </a:solidFill>
              </a:rPr>
              <a:t>What is hepatitis B?</a:t>
            </a:r>
          </a:p>
        </p:txBody>
      </p:sp>
      <p:sp>
        <p:nvSpPr>
          <p:cNvPr id="3" name="Content Placeholder 2">
            <a:extLst>
              <a:ext uri="{FF2B5EF4-FFF2-40B4-BE49-F238E27FC236}">
                <a16:creationId xmlns:a16="http://schemas.microsoft.com/office/drawing/2014/main" id="{1431FB30-2AFB-45A1-8087-B93ECF091190}"/>
              </a:ext>
            </a:extLst>
          </p:cNvPr>
          <p:cNvSpPr>
            <a:spLocks noGrp="1"/>
          </p:cNvSpPr>
          <p:nvPr>
            <p:ph idx="1"/>
          </p:nvPr>
        </p:nvSpPr>
        <p:spPr>
          <a:xfrm>
            <a:off x="5979695" y="1845734"/>
            <a:ext cx="5175985" cy="4023360"/>
          </a:xfrm>
        </p:spPr>
        <p:txBody>
          <a:bodyPr>
            <a:normAutofit/>
          </a:bodyPr>
          <a:lstStyle/>
          <a:p>
            <a:pPr>
              <a:buFont typeface="Arial" panose="020B0604020202020204" pitchFamily="34" charset="0"/>
              <a:buChar char="•"/>
            </a:pPr>
            <a:r>
              <a:rPr lang="en-US" sz="1600" dirty="0"/>
              <a:t> Liver infection caused by the </a:t>
            </a:r>
            <a:r>
              <a:rPr lang="en-US" sz="1600" b="1" dirty="0"/>
              <a:t>hepatitis B virus (HBV)</a:t>
            </a:r>
          </a:p>
          <a:p>
            <a:pPr>
              <a:buFont typeface="Arial" panose="020B0604020202020204" pitchFamily="34" charset="0"/>
              <a:buChar char="•"/>
            </a:pPr>
            <a:r>
              <a:rPr lang="en-US" sz="1600" dirty="0"/>
              <a:t>May cause </a:t>
            </a:r>
            <a:r>
              <a:rPr lang="en-US" sz="1600" b="1" dirty="0"/>
              <a:t>acute or chronic hepatitis</a:t>
            </a:r>
          </a:p>
          <a:p>
            <a:pPr>
              <a:buFont typeface="Arial" panose="020B0604020202020204" pitchFamily="34" charset="0"/>
              <a:buChar char="•"/>
            </a:pPr>
            <a:r>
              <a:rPr lang="en-US" sz="1600" dirty="0"/>
              <a:t> Many chronically infected persons are </a:t>
            </a:r>
            <a:r>
              <a:rPr lang="en-US" sz="1600" b="1" dirty="0"/>
              <a:t>asymptomatic. </a:t>
            </a:r>
          </a:p>
          <a:p>
            <a:pPr>
              <a:buFont typeface="Arial" panose="020B0604020202020204" pitchFamily="34" charset="0"/>
              <a:buChar char="•"/>
            </a:pPr>
            <a:r>
              <a:rPr lang="en-US" sz="1600" dirty="0"/>
              <a:t>HBV is </a:t>
            </a:r>
            <a:r>
              <a:rPr lang="en-US" sz="1600" b="1" dirty="0"/>
              <a:t>resilient</a:t>
            </a:r>
            <a:r>
              <a:rPr lang="en-US" sz="1600" dirty="0"/>
              <a:t> and can remain infectious on surfaces for more than 7 days at room temperature</a:t>
            </a:r>
          </a:p>
          <a:p>
            <a:pPr>
              <a:buFont typeface="Arial" panose="020B0604020202020204" pitchFamily="34" charset="0"/>
              <a:buChar char="•"/>
            </a:pPr>
            <a:r>
              <a:rPr lang="en-US" sz="1600" dirty="0"/>
              <a:t>HBV </a:t>
            </a:r>
            <a:r>
              <a:rPr lang="en-US" sz="1600" b="1" dirty="0"/>
              <a:t>prevalence rates vary greatly throughout the world</a:t>
            </a:r>
            <a:r>
              <a:rPr lang="en-US" sz="1600" dirty="0"/>
              <a:t>. </a:t>
            </a:r>
          </a:p>
        </p:txBody>
      </p:sp>
      <p:sp>
        <p:nvSpPr>
          <p:cNvPr id="5" name="Slide Number Placeholder 4">
            <a:extLst>
              <a:ext uri="{FF2B5EF4-FFF2-40B4-BE49-F238E27FC236}">
                <a16:creationId xmlns:a16="http://schemas.microsoft.com/office/drawing/2014/main" id="{E4A3F28D-A376-4E5E-9F4D-EFAAB7D3A064}"/>
              </a:ext>
            </a:extLst>
          </p:cNvPr>
          <p:cNvSpPr>
            <a:spLocks noGrp="1"/>
          </p:cNvSpPr>
          <p:nvPr>
            <p:ph type="sldNum" sz="quarter" idx="12"/>
          </p:nvPr>
        </p:nvSpPr>
        <p:spPr>
          <a:xfrm>
            <a:off x="9900458" y="6459785"/>
            <a:ext cx="1312025" cy="365125"/>
          </a:xfrm>
        </p:spPr>
        <p:txBody>
          <a:bodyPr>
            <a:normAutofit/>
          </a:bodyPr>
          <a:lstStyle/>
          <a:p>
            <a:pPr>
              <a:spcAft>
                <a:spcPts val="600"/>
              </a:spcAft>
            </a:pPr>
            <a:fld id="{800FDB27-A926-4607-A714-F3D347B0C156}" type="slidenum">
              <a:rPr lang="en-US" smtClean="0"/>
              <a:pPr>
                <a:spcAft>
                  <a:spcPts val="600"/>
                </a:spcAft>
              </a:pPr>
              <a:t>2</a:t>
            </a:fld>
            <a:endParaRPr lang="en-US"/>
          </a:p>
        </p:txBody>
      </p:sp>
      <p:pic>
        <p:nvPicPr>
          <p:cNvPr id="6" name="Picture 5">
            <a:extLst>
              <a:ext uri="{FF2B5EF4-FFF2-40B4-BE49-F238E27FC236}">
                <a16:creationId xmlns:a16="http://schemas.microsoft.com/office/drawing/2014/main" id="{AB761876-721D-AA2E-76FD-BBD18245F415}"/>
              </a:ext>
            </a:extLst>
          </p:cNvPr>
          <p:cNvPicPr>
            <a:picLocks noChangeAspect="1"/>
          </p:cNvPicPr>
          <p:nvPr/>
        </p:nvPicPr>
        <p:blipFill>
          <a:blip r:embed="rId3"/>
          <a:stretch>
            <a:fillRect/>
          </a:stretch>
        </p:blipFill>
        <p:spPr>
          <a:xfrm>
            <a:off x="584065" y="2551839"/>
            <a:ext cx="5078605" cy="2229481"/>
          </a:xfrm>
          <a:prstGeom prst="rect">
            <a:avLst/>
          </a:prstGeom>
        </p:spPr>
      </p:pic>
    </p:spTree>
    <p:extLst>
      <p:ext uri="{BB962C8B-B14F-4D97-AF65-F5344CB8AC3E}">
        <p14:creationId xmlns:p14="http://schemas.microsoft.com/office/powerpoint/2010/main" val="359444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7FFDA-C8FA-419B-8299-8A7FD0180933}"/>
              </a:ext>
            </a:extLst>
          </p:cNvPr>
          <p:cNvSpPr>
            <a:spLocks noGrp="1"/>
          </p:cNvSpPr>
          <p:nvPr>
            <p:ph type="sldNum" sz="quarter" idx="12"/>
          </p:nvPr>
        </p:nvSpPr>
        <p:spPr/>
        <p:txBody>
          <a:bodyPr/>
          <a:lstStyle/>
          <a:p>
            <a:fld id="{800FDB27-A926-4607-A714-F3D347B0C156}" type="slidenum">
              <a:rPr lang="en-US" smtClean="0"/>
              <a:t>20</a:t>
            </a:fld>
            <a:endParaRPr lang="en-US"/>
          </a:p>
        </p:txBody>
      </p:sp>
      <p:sp>
        <p:nvSpPr>
          <p:cNvPr id="2" name="TextBox 1">
            <a:extLst>
              <a:ext uri="{FF2B5EF4-FFF2-40B4-BE49-F238E27FC236}">
                <a16:creationId xmlns:a16="http://schemas.microsoft.com/office/drawing/2014/main" id="{5E57125A-723C-4B2A-9B2E-A802007BC357}"/>
              </a:ext>
            </a:extLst>
          </p:cNvPr>
          <p:cNvSpPr txBox="1"/>
          <p:nvPr/>
        </p:nvSpPr>
        <p:spPr>
          <a:xfrm>
            <a:off x="754602" y="319596"/>
            <a:ext cx="10679837" cy="523220"/>
          </a:xfrm>
          <a:prstGeom prst="rect">
            <a:avLst/>
          </a:prstGeom>
          <a:noFill/>
        </p:spPr>
        <p:txBody>
          <a:bodyPr wrap="square" rtlCol="0">
            <a:spAutoFit/>
          </a:bodyPr>
          <a:lstStyle/>
          <a:p>
            <a:pPr algn="ctr"/>
            <a:r>
              <a:rPr lang="en-US" sz="2800" dirty="0">
                <a:solidFill>
                  <a:srgbClr val="00B050"/>
                </a:solidFill>
              </a:rPr>
              <a:t>PEP Guidelines by Maternal HBsAg Status and Infant Birth Weight</a:t>
            </a:r>
          </a:p>
        </p:txBody>
      </p:sp>
      <p:graphicFrame>
        <p:nvGraphicFramePr>
          <p:cNvPr id="6" name="Table 5">
            <a:extLst>
              <a:ext uri="{FF2B5EF4-FFF2-40B4-BE49-F238E27FC236}">
                <a16:creationId xmlns:a16="http://schemas.microsoft.com/office/drawing/2014/main" id="{1438CE6E-E24F-4363-88B2-88EF0760BEC6}"/>
              </a:ext>
            </a:extLst>
          </p:cNvPr>
          <p:cNvGraphicFramePr>
            <a:graphicFrameLocks noGrp="1"/>
          </p:cNvGraphicFramePr>
          <p:nvPr>
            <p:extLst>
              <p:ext uri="{D42A27DB-BD31-4B8C-83A1-F6EECF244321}">
                <p14:modId xmlns:p14="http://schemas.microsoft.com/office/powerpoint/2010/main" val="296964716"/>
              </p:ext>
            </p:extLst>
          </p:nvPr>
        </p:nvGraphicFramePr>
        <p:xfrm>
          <a:off x="1310249" y="842816"/>
          <a:ext cx="9902234" cy="5337666"/>
        </p:xfrm>
        <a:graphic>
          <a:graphicData uri="http://schemas.openxmlformats.org/drawingml/2006/table">
            <a:tbl>
              <a:tblPr firstRow="1" bandRow="1">
                <a:tableStyleId>{5C22544A-7EE6-4342-B048-85BDC9FD1C3A}</a:tableStyleId>
              </a:tblPr>
              <a:tblGrid>
                <a:gridCol w="2387581">
                  <a:extLst>
                    <a:ext uri="{9D8B030D-6E8A-4147-A177-3AD203B41FA5}">
                      <a16:colId xmlns:a16="http://schemas.microsoft.com/office/drawing/2014/main" val="1887698453"/>
                    </a:ext>
                  </a:extLst>
                </a:gridCol>
                <a:gridCol w="3785436">
                  <a:extLst>
                    <a:ext uri="{9D8B030D-6E8A-4147-A177-3AD203B41FA5}">
                      <a16:colId xmlns:a16="http://schemas.microsoft.com/office/drawing/2014/main" val="1665374116"/>
                    </a:ext>
                  </a:extLst>
                </a:gridCol>
                <a:gridCol w="3729217">
                  <a:extLst>
                    <a:ext uri="{9D8B030D-6E8A-4147-A177-3AD203B41FA5}">
                      <a16:colId xmlns:a16="http://schemas.microsoft.com/office/drawing/2014/main" val="3891665118"/>
                    </a:ext>
                  </a:extLst>
                </a:gridCol>
              </a:tblGrid>
              <a:tr h="3236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Mother HBsAg Status</a:t>
                      </a:r>
                    </a:p>
                  </a:txBody>
                  <a:tcPr anchor="ctr"/>
                </a:tc>
                <a:tc gridSpan="2">
                  <a:txBody>
                    <a:bodyPr/>
                    <a:lstStyle/>
                    <a:p>
                      <a:pPr algn="ctr"/>
                      <a:r>
                        <a:rPr lang="en-US" sz="1400" dirty="0"/>
                        <a:t>Infant Birth Weight</a:t>
                      </a:r>
                    </a:p>
                  </a:txBody>
                  <a:tcPr anchor="ctr"/>
                </a:tc>
                <a:tc hMerge="1">
                  <a:txBody>
                    <a:bodyPr/>
                    <a:lstStyle/>
                    <a:p>
                      <a:endParaRPr lang="en-US" dirty="0"/>
                    </a:p>
                  </a:txBody>
                  <a:tcPr/>
                </a:tc>
                <a:extLst>
                  <a:ext uri="{0D108BD9-81ED-4DB2-BD59-A6C34878D82A}">
                    <a16:rowId xmlns:a16="http://schemas.microsoft.com/office/drawing/2014/main" val="1532926053"/>
                  </a:ext>
                </a:extLst>
              </a:tr>
              <a:tr h="323676">
                <a:tc vMerge="1">
                  <a:txBody>
                    <a:bodyPr/>
                    <a:lstStyle/>
                    <a:p>
                      <a:endParaRPr lang="en-US" dirty="0"/>
                    </a:p>
                  </a:txBody>
                  <a:tcPr/>
                </a:tc>
                <a:tc>
                  <a:txBody>
                    <a:bodyPr/>
                    <a:lstStyle/>
                    <a:p>
                      <a:pPr algn="ctr"/>
                      <a:r>
                        <a:rPr lang="en-US" sz="1400" b="1" dirty="0"/>
                        <a:t>&gt;2,000g</a:t>
                      </a:r>
                    </a:p>
                  </a:txBody>
                  <a:tcPr anchor="ctr"/>
                </a:tc>
                <a:tc>
                  <a:txBody>
                    <a:bodyPr/>
                    <a:lstStyle/>
                    <a:p>
                      <a:pPr algn="ctr"/>
                      <a:r>
                        <a:rPr lang="en-US" sz="1400" b="1" dirty="0"/>
                        <a:t>&lt;2,000g</a:t>
                      </a:r>
                    </a:p>
                  </a:txBody>
                  <a:tcPr anchor="ctr"/>
                </a:tc>
                <a:extLst>
                  <a:ext uri="{0D108BD9-81ED-4DB2-BD59-A6C34878D82A}">
                    <a16:rowId xmlns:a16="http://schemas.microsoft.com/office/drawing/2014/main" val="2671363666"/>
                  </a:ext>
                </a:extLst>
              </a:tr>
              <a:tr h="684532">
                <a:tc>
                  <a:txBody>
                    <a:bodyPr/>
                    <a:lstStyle/>
                    <a:p>
                      <a:pPr algn="ctr"/>
                      <a:r>
                        <a:rPr lang="en-US" sz="1400" b="1" dirty="0"/>
                        <a:t>Negative</a:t>
                      </a:r>
                    </a:p>
                  </a:txBody>
                  <a:tcPr anchor="ctr"/>
                </a:tc>
                <a:tc>
                  <a:txBody>
                    <a:bodyPr/>
                    <a:lstStyle/>
                    <a:p>
                      <a:pPr algn="ctr"/>
                      <a:r>
                        <a:rPr lang="en-US" sz="1400" dirty="0"/>
                        <a:t>Administer Hepatitis B vaccine within 24 hours</a:t>
                      </a:r>
                    </a:p>
                  </a:txBody>
                  <a:tcPr anchor="ctr"/>
                </a:tc>
                <a:tc>
                  <a:txBody>
                    <a:bodyPr/>
                    <a:lstStyle/>
                    <a:p>
                      <a:pPr algn="ctr"/>
                      <a:r>
                        <a:rPr lang="en-US" sz="1400" dirty="0"/>
                        <a:t>Administer Hepatitis B vaccine one month after birth or at hospital discharge</a:t>
                      </a:r>
                    </a:p>
                  </a:txBody>
                  <a:tcPr anchor="ctr"/>
                </a:tc>
                <a:extLst>
                  <a:ext uri="{0D108BD9-81ED-4DB2-BD59-A6C34878D82A}">
                    <a16:rowId xmlns:a16="http://schemas.microsoft.com/office/drawing/2014/main" val="992830840"/>
                  </a:ext>
                </a:extLst>
              </a:tr>
              <a:tr h="2509952">
                <a:tc>
                  <a:txBody>
                    <a:bodyPr/>
                    <a:lstStyle/>
                    <a:p>
                      <a:pPr algn="ctr"/>
                      <a:r>
                        <a:rPr lang="en-US" sz="1400" b="1" dirty="0"/>
                        <a:t>Unknown</a:t>
                      </a:r>
                    </a:p>
                  </a:txBody>
                  <a:tcPr anchor="ctr"/>
                </a:tc>
                <a:tc>
                  <a:txBody>
                    <a:bodyPr/>
                    <a:lstStyle/>
                    <a:p>
                      <a:pPr marL="342900" indent="-342900" algn="l">
                        <a:buAutoNum type="arabicPeriod"/>
                      </a:pPr>
                      <a:r>
                        <a:rPr lang="en-US" sz="1400" dirty="0"/>
                        <a:t>Administer Hepatitis B vaccine within 12 hours</a:t>
                      </a:r>
                    </a:p>
                    <a:p>
                      <a:pPr marL="342900" indent="-342900" algn="l">
                        <a:buAutoNum type="arabicPeriod"/>
                      </a:pPr>
                      <a:r>
                        <a:rPr lang="en-US" sz="1400" dirty="0"/>
                        <a:t>Draw mother’s blood</a:t>
                      </a:r>
                    </a:p>
                    <a:p>
                      <a:pPr marL="342900" indent="-342900" algn="l">
                        <a:buAutoNum type="arabicPeriod"/>
                      </a:pPr>
                      <a:r>
                        <a:rPr lang="en-US" sz="1400" dirty="0"/>
                        <a:t>If mother is HBsAg(+), administer HBIG as soon as possible, but no later than 7 days after birth</a:t>
                      </a:r>
                    </a:p>
                  </a:txBody>
                  <a:tcPr anchor="ctr"/>
                </a:tc>
                <a:tc>
                  <a:txBody>
                    <a:bodyPr/>
                    <a:lstStyle/>
                    <a:p>
                      <a:pPr marL="342900" indent="-342900" algn="l">
                        <a:buAutoNum type="arabicPeriod"/>
                      </a:pPr>
                      <a:r>
                        <a:rPr lang="en-US" sz="1400" dirty="0"/>
                        <a:t>Administer Hepatitis B vaccine within 12 hours of birth</a:t>
                      </a:r>
                    </a:p>
                    <a:p>
                      <a:pPr marL="342900" indent="-342900" algn="l">
                        <a:buAutoNum type="arabicPeriod"/>
                      </a:pPr>
                      <a:r>
                        <a:rPr lang="en-US" sz="1400" dirty="0"/>
                        <a:t>Draw mother’s blood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t>If results are not received within 12 hours, administer HBIG within 12 hours of birth.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birth dose does not count towards the series and will need to be repeated at 1 month of age; 4 doses total are needed. </a:t>
                      </a:r>
                    </a:p>
                    <a:p>
                      <a:pPr marL="342900" indent="-342900" algn="l">
                        <a:buAutoNum type="arabicPeriod"/>
                      </a:pPr>
                      <a:endParaRPr lang="en-US" sz="1400" dirty="0"/>
                    </a:p>
                  </a:txBody>
                  <a:tcPr anchor="ctr"/>
                </a:tc>
                <a:extLst>
                  <a:ext uri="{0D108BD9-81ED-4DB2-BD59-A6C34878D82A}">
                    <a16:rowId xmlns:a16="http://schemas.microsoft.com/office/drawing/2014/main" val="1374976140"/>
                  </a:ext>
                </a:extLst>
              </a:tr>
              <a:tr h="1495830">
                <a:tc>
                  <a:txBody>
                    <a:bodyPr/>
                    <a:lstStyle/>
                    <a:p>
                      <a:pPr algn="ctr"/>
                      <a:r>
                        <a:rPr lang="en-US" sz="1400" b="1" dirty="0"/>
                        <a:t>Positive</a:t>
                      </a:r>
                    </a:p>
                  </a:txBody>
                  <a:tcPr anchor="ctr"/>
                </a:tc>
                <a:tc>
                  <a:txBody>
                    <a:bodyPr/>
                    <a:lstStyle/>
                    <a:p>
                      <a:pPr algn="ctr"/>
                      <a:r>
                        <a:rPr lang="en-US" sz="1400" dirty="0"/>
                        <a:t>Administer Hepatitis B vaccine </a:t>
                      </a:r>
                      <a:r>
                        <a:rPr lang="en-US" sz="1400" b="1" u="sng" dirty="0"/>
                        <a:t>and</a:t>
                      </a:r>
                      <a:r>
                        <a:rPr lang="en-US" sz="1400" dirty="0"/>
                        <a:t> HBIG within 12 hours of birth</a:t>
                      </a:r>
                    </a:p>
                  </a:txBody>
                  <a:tcPr anchor="ctr"/>
                </a:tc>
                <a:tc>
                  <a:txBody>
                    <a:bodyPr/>
                    <a:lstStyle/>
                    <a:p>
                      <a:pPr algn="l"/>
                      <a:r>
                        <a:rPr lang="en-US" sz="1400" dirty="0"/>
                        <a:t>Administer Hepatitis B vaccine </a:t>
                      </a:r>
                      <a:r>
                        <a:rPr lang="en-US" sz="1400" b="1" u="sng" dirty="0"/>
                        <a:t>and</a:t>
                      </a:r>
                      <a:r>
                        <a:rPr lang="en-US" sz="1400" dirty="0"/>
                        <a:t> HBIG within 12 hours of birth</a:t>
                      </a:r>
                    </a:p>
                    <a:p>
                      <a:pPr algn="l"/>
                      <a:endParaRPr lang="en-US" sz="1400" dirty="0"/>
                    </a:p>
                    <a:p>
                      <a:pPr marL="0" indent="0" algn="l">
                        <a:buNone/>
                      </a:pPr>
                      <a:r>
                        <a:rPr lang="en-US" sz="1400" dirty="0"/>
                        <a:t>*The birth dose does not count towards the series and will need to be repeated at 1 month of age; 4 doses total are needed. </a:t>
                      </a:r>
                    </a:p>
                  </a:txBody>
                  <a:tcPr anchor="ctr"/>
                </a:tc>
                <a:extLst>
                  <a:ext uri="{0D108BD9-81ED-4DB2-BD59-A6C34878D82A}">
                    <a16:rowId xmlns:a16="http://schemas.microsoft.com/office/drawing/2014/main" val="1154824080"/>
                  </a:ext>
                </a:extLst>
              </a:tr>
            </a:tbl>
          </a:graphicData>
        </a:graphic>
      </p:graphicFrame>
    </p:spTree>
    <p:extLst>
      <p:ext uri="{BB962C8B-B14F-4D97-AF65-F5344CB8AC3E}">
        <p14:creationId xmlns:p14="http://schemas.microsoft.com/office/powerpoint/2010/main" val="140344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07E5-E15C-14D4-1B87-26D5CB65F8A6}"/>
              </a:ext>
            </a:extLst>
          </p:cNvPr>
          <p:cNvSpPr>
            <a:spLocks noGrp="1"/>
          </p:cNvSpPr>
          <p:nvPr>
            <p:ph type="title"/>
          </p:nvPr>
        </p:nvSpPr>
        <p:spPr/>
        <p:txBody>
          <a:bodyPr>
            <a:normAutofit/>
          </a:bodyPr>
          <a:lstStyle/>
          <a:p>
            <a:r>
              <a:rPr lang="en-US" dirty="0">
                <a:solidFill>
                  <a:srgbClr val="00B050"/>
                </a:solidFill>
              </a:rPr>
              <a:t>3</a:t>
            </a:r>
            <a:r>
              <a:rPr lang="en-US" baseline="30000" dirty="0">
                <a:solidFill>
                  <a:srgbClr val="00B050"/>
                </a:solidFill>
              </a:rPr>
              <a:t>rd</a:t>
            </a:r>
            <a:r>
              <a:rPr lang="en-US" dirty="0">
                <a:solidFill>
                  <a:srgbClr val="00B050"/>
                </a:solidFill>
              </a:rPr>
              <a:t> Dose Specifics </a:t>
            </a:r>
            <a:r>
              <a:rPr lang="en-US" sz="1200" dirty="0">
                <a:hlinkClick r:id="rId2"/>
              </a:rPr>
              <a:t>https://www.cdc.gov/mmwr/volumes/67/rr/pdfs/rr6701-H.pdf</a:t>
            </a:r>
            <a:r>
              <a:rPr lang="en-US" sz="1200" dirty="0"/>
              <a:t>     MMWR January 12,2018</a:t>
            </a:r>
          </a:p>
        </p:txBody>
      </p:sp>
      <p:pic>
        <p:nvPicPr>
          <p:cNvPr id="6" name="Content Placeholder 5">
            <a:extLst>
              <a:ext uri="{FF2B5EF4-FFF2-40B4-BE49-F238E27FC236}">
                <a16:creationId xmlns:a16="http://schemas.microsoft.com/office/drawing/2014/main" id="{FBF9163A-07BC-B1C2-C9C8-E71AA8C7E36F}"/>
              </a:ext>
            </a:extLst>
          </p:cNvPr>
          <p:cNvPicPr>
            <a:picLocks noGrp="1" noChangeAspect="1"/>
          </p:cNvPicPr>
          <p:nvPr>
            <p:ph idx="1"/>
          </p:nvPr>
        </p:nvPicPr>
        <p:blipFill>
          <a:blip r:embed="rId3"/>
          <a:stretch>
            <a:fillRect/>
          </a:stretch>
        </p:blipFill>
        <p:spPr>
          <a:xfrm>
            <a:off x="1373171" y="1798104"/>
            <a:ext cx="8829039" cy="4361497"/>
          </a:xfrm>
        </p:spPr>
      </p:pic>
      <p:sp>
        <p:nvSpPr>
          <p:cNvPr id="4" name="Slide Number Placeholder 3">
            <a:extLst>
              <a:ext uri="{FF2B5EF4-FFF2-40B4-BE49-F238E27FC236}">
                <a16:creationId xmlns:a16="http://schemas.microsoft.com/office/drawing/2014/main" id="{841608A0-44C4-BD12-85CC-62F8066C661A}"/>
              </a:ext>
            </a:extLst>
          </p:cNvPr>
          <p:cNvSpPr>
            <a:spLocks noGrp="1"/>
          </p:cNvSpPr>
          <p:nvPr>
            <p:ph type="sldNum" sz="quarter" idx="12"/>
          </p:nvPr>
        </p:nvSpPr>
        <p:spPr/>
        <p:txBody>
          <a:bodyPr/>
          <a:lstStyle/>
          <a:p>
            <a:fld id="{800FDB27-A926-4607-A714-F3D347B0C156}" type="slidenum">
              <a:rPr lang="en-US" smtClean="0"/>
              <a:t>21</a:t>
            </a:fld>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FE2D085-4ABE-9246-E67F-EF377188DB3D}"/>
                  </a:ext>
                </a:extLst>
              </p14:cNvPr>
              <p14:cNvContentPartPr/>
              <p14:nvPr/>
            </p14:nvContentPartPr>
            <p14:xfrm>
              <a:off x="3252392" y="2478745"/>
              <a:ext cx="360" cy="360"/>
            </p14:xfrm>
          </p:contentPart>
        </mc:Choice>
        <mc:Fallback xmlns="">
          <p:pic>
            <p:nvPicPr>
              <p:cNvPr id="7" name="Ink 6">
                <a:extLst>
                  <a:ext uri="{FF2B5EF4-FFF2-40B4-BE49-F238E27FC236}">
                    <a16:creationId xmlns:a16="http://schemas.microsoft.com/office/drawing/2014/main" id="{FFE2D085-4ABE-9246-E67F-EF377188DB3D}"/>
                  </a:ext>
                </a:extLst>
              </p:cNvPr>
              <p:cNvPicPr/>
              <p:nvPr/>
            </p:nvPicPr>
            <p:blipFill>
              <a:blip r:embed="rId5"/>
              <a:stretch>
                <a:fillRect/>
              </a:stretch>
            </p:blipFill>
            <p:spPr>
              <a:xfrm>
                <a:off x="3198392" y="237110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651D48C-C184-0537-D992-DFC27369DBEF}"/>
                  </a:ext>
                </a:extLst>
              </p14:cNvPr>
              <p14:cNvContentPartPr/>
              <p14:nvPr/>
            </p14:nvContentPartPr>
            <p14:xfrm>
              <a:off x="3214232" y="2440945"/>
              <a:ext cx="395280" cy="20880"/>
            </p14:xfrm>
          </p:contentPart>
        </mc:Choice>
        <mc:Fallback xmlns="">
          <p:pic>
            <p:nvPicPr>
              <p:cNvPr id="8" name="Ink 7">
                <a:extLst>
                  <a:ext uri="{FF2B5EF4-FFF2-40B4-BE49-F238E27FC236}">
                    <a16:creationId xmlns:a16="http://schemas.microsoft.com/office/drawing/2014/main" id="{7651D48C-C184-0537-D992-DFC27369DBEF}"/>
                  </a:ext>
                </a:extLst>
              </p:cNvPr>
              <p:cNvPicPr/>
              <p:nvPr/>
            </p:nvPicPr>
            <p:blipFill>
              <a:blip r:embed="rId7"/>
              <a:stretch>
                <a:fillRect/>
              </a:stretch>
            </p:blipFill>
            <p:spPr>
              <a:xfrm>
                <a:off x="3160592" y="2332945"/>
                <a:ext cx="502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4133703-4737-F5EC-3CA3-E3094EA9D99E}"/>
                  </a:ext>
                </a:extLst>
              </p14:cNvPr>
              <p14:cNvContentPartPr/>
              <p14:nvPr/>
            </p14:nvContentPartPr>
            <p14:xfrm>
              <a:off x="4600232" y="2808145"/>
              <a:ext cx="1800000" cy="58320"/>
            </p14:xfrm>
          </p:contentPart>
        </mc:Choice>
        <mc:Fallback xmlns="">
          <p:pic>
            <p:nvPicPr>
              <p:cNvPr id="9" name="Ink 8">
                <a:extLst>
                  <a:ext uri="{FF2B5EF4-FFF2-40B4-BE49-F238E27FC236}">
                    <a16:creationId xmlns:a16="http://schemas.microsoft.com/office/drawing/2014/main" id="{74133703-4737-F5EC-3CA3-E3094EA9D99E}"/>
                  </a:ext>
                </a:extLst>
              </p:cNvPr>
              <p:cNvPicPr/>
              <p:nvPr/>
            </p:nvPicPr>
            <p:blipFill>
              <a:blip r:embed="rId9"/>
              <a:stretch>
                <a:fillRect/>
              </a:stretch>
            </p:blipFill>
            <p:spPr>
              <a:xfrm>
                <a:off x="4546232" y="2700505"/>
                <a:ext cx="19076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843C922-868A-988B-CF7E-74A2D7F73F10}"/>
                  </a:ext>
                </a:extLst>
              </p14:cNvPr>
              <p14:cNvContentPartPr/>
              <p14:nvPr/>
            </p14:nvContentPartPr>
            <p14:xfrm>
              <a:off x="3167072" y="3138985"/>
              <a:ext cx="517680" cy="56520"/>
            </p14:xfrm>
          </p:contentPart>
        </mc:Choice>
        <mc:Fallback xmlns="">
          <p:pic>
            <p:nvPicPr>
              <p:cNvPr id="10" name="Ink 9">
                <a:extLst>
                  <a:ext uri="{FF2B5EF4-FFF2-40B4-BE49-F238E27FC236}">
                    <a16:creationId xmlns:a16="http://schemas.microsoft.com/office/drawing/2014/main" id="{5843C922-868A-988B-CF7E-74A2D7F73F10}"/>
                  </a:ext>
                </a:extLst>
              </p:cNvPr>
              <p:cNvPicPr/>
              <p:nvPr/>
            </p:nvPicPr>
            <p:blipFill>
              <a:blip r:embed="rId11"/>
              <a:stretch>
                <a:fillRect/>
              </a:stretch>
            </p:blipFill>
            <p:spPr>
              <a:xfrm>
                <a:off x="3113432" y="3030985"/>
                <a:ext cx="6253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A0DEFEE-EDC7-898E-8569-AA7F3B2298EE}"/>
                  </a:ext>
                </a:extLst>
              </p14:cNvPr>
              <p14:cNvContentPartPr/>
              <p14:nvPr/>
            </p14:nvContentPartPr>
            <p14:xfrm>
              <a:off x="4590512" y="3392785"/>
              <a:ext cx="1752840" cy="38880"/>
            </p14:xfrm>
          </p:contentPart>
        </mc:Choice>
        <mc:Fallback xmlns="">
          <p:pic>
            <p:nvPicPr>
              <p:cNvPr id="11" name="Ink 10">
                <a:extLst>
                  <a:ext uri="{FF2B5EF4-FFF2-40B4-BE49-F238E27FC236}">
                    <a16:creationId xmlns:a16="http://schemas.microsoft.com/office/drawing/2014/main" id="{8A0DEFEE-EDC7-898E-8569-AA7F3B2298EE}"/>
                  </a:ext>
                </a:extLst>
              </p:cNvPr>
              <p:cNvPicPr/>
              <p:nvPr/>
            </p:nvPicPr>
            <p:blipFill>
              <a:blip r:embed="rId13"/>
              <a:stretch>
                <a:fillRect/>
              </a:stretch>
            </p:blipFill>
            <p:spPr>
              <a:xfrm>
                <a:off x="4536512" y="3285145"/>
                <a:ext cx="1860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B55B1DE-11F3-1210-96BB-790EA655F844}"/>
                  </a:ext>
                </a:extLst>
              </p14:cNvPr>
              <p14:cNvContentPartPr/>
              <p14:nvPr/>
            </p14:nvContentPartPr>
            <p14:xfrm>
              <a:off x="3167072" y="3694825"/>
              <a:ext cx="508320" cy="360"/>
            </p14:xfrm>
          </p:contentPart>
        </mc:Choice>
        <mc:Fallback xmlns="">
          <p:pic>
            <p:nvPicPr>
              <p:cNvPr id="12" name="Ink 11">
                <a:extLst>
                  <a:ext uri="{FF2B5EF4-FFF2-40B4-BE49-F238E27FC236}">
                    <a16:creationId xmlns:a16="http://schemas.microsoft.com/office/drawing/2014/main" id="{FB55B1DE-11F3-1210-96BB-790EA655F844}"/>
                  </a:ext>
                </a:extLst>
              </p:cNvPr>
              <p:cNvPicPr/>
              <p:nvPr/>
            </p:nvPicPr>
            <p:blipFill>
              <a:blip r:embed="rId15"/>
              <a:stretch>
                <a:fillRect/>
              </a:stretch>
            </p:blipFill>
            <p:spPr>
              <a:xfrm>
                <a:off x="3113432" y="3586825"/>
                <a:ext cx="615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CA3E5B2-4E98-C72D-219E-EB1D645F6A1C}"/>
                  </a:ext>
                </a:extLst>
              </p14:cNvPr>
              <p14:cNvContentPartPr/>
              <p14:nvPr/>
            </p14:nvContentPartPr>
            <p14:xfrm>
              <a:off x="4628312" y="3930265"/>
              <a:ext cx="1799640" cy="124200"/>
            </p14:xfrm>
          </p:contentPart>
        </mc:Choice>
        <mc:Fallback xmlns="">
          <p:pic>
            <p:nvPicPr>
              <p:cNvPr id="13" name="Ink 12">
                <a:extLst>
                  <a:ext uri="{FF2B5EF4-FFF2-40B4-BE49-F238E27FC236}">
                    <a16:creationId xmlns:a16="http://schemas.microsoft.com/office/drawing/2014/main" id="{0CA3E5B2-4E98-C72D-219E-EB1D645F6A1C}"/>
                  </a:ext>
                </a:extLst>
              </p:cNvPr>
              <p:cNvPicPr/>
              <p:nvPr/>
            </p:nvPicPr>
            <p:blipFill>
              <a:blip r:embed="rId17"/>
              <a:stretch>
                <a:fillRect/>
              </a:stretch>
            </p:blipFill>
            <p:spPr>
              <a:xfrm>
                <a:off x="4574672" y="3822265"/>
                <a:ext cx="19072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A286322-8DF7-57BC-4381-FBE2BEA73037}"/>
                  </a:ext>
                </a:extLst>
              </p14:cNvPr>
              <p14:cNvContentPartPr/>
              <p14:nvPr/>
            </p14:nvContentPartPr>
            <p14:xfrm>
              <a:off x="3204512" y="4231585"/>
              <a:ext cx="423720" cy="48600"/>
            </p14:xfrm>
          </p:contentPart>
        </mc:Choice>
        <mc:Fallback xmlns="">
          <p:pic>
            <p:nvPicPr>
              <p:cNvPr id="14" name="Ink 13">
                <a:extLst>
                  <a:ext uri="{FF2B5EF4-FFF2-40B4-BE49-F238E27FC236}">
                    <a16:creationId xmlns:a16="http://schemas.microsoft.com/office/drawing/2014/main" id="{DA286322-8DF7-57BC-4381-FBE2BEA73037}"/>
                  </a:ext>
                </a:extLst>
              </p:cNvPr>
              <p:cNvPicPr/>
              <p:nvPr/>
            </p:nvPicPr>
            <p:blipFill>
              <a:blip r:embed="rId19"/>
              <a:stretch>
                <a:fillRect/>
              </a:stretch>
            </p:blipFill>
            <p:spPr>
              <a:xfrm>
                <a:off x="3150872" y="4123585"/>
                <a:ext cx="5313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9DDA4D0-B650-38B2-73FF-B3E06CABF21F}"/>
                  </a:ext>
                </a:extLst>
              </p14:cNvPr>
              <p14:cNvContentPartPr/>
              <p14:nvPr/>
            </p14:nvContentPartPr>
            <p14:xfrm>
              <a:off x="4628312" y="4703545"/>
              <a:ext cx="1724400" cy="105120"/>
            </p14:xfrm>
          </p:contentPart>
        </mc:Choice>
        <mc:Fallback xmlns="">
          <p:pic>
            <p:nvPicPr>
              <p:cNvPr id="15" name="Ink 14">
                <a:extLst>
                  <a:ext uri="{FF2B5EF4-FFF2-40B4-BE49-F238E27FC236}">
                    <a16:creationId xmlns:a16="http://schemas.microsoft.com/office/drawing/2014/main" id="{19DDA4D0-B650-38B2-73FF-B3E06CABF21F}"/>
                  </a:ext>
                </a:extLst>
              </p:cNvPr>
              <p:cNvPicPr/>
              <p:nvPr/>
            </p:nvPicPr>
            <p:blipFill>
              <a:blip r:embed="rId21"/>
              <a:stretch>
                <a:fillRect/>
              </a:stretch>
            </p:blipFill>
            <p:spPr>
              <a:xfrm>
                <a:off x="4574672" y="4595545"/>
                <a:ext cx="18320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DD36D47-D901-83ED-4D41-3FDAACE205D0}"/>
                  </a:ext>
                </a:extLst>
              </p14:cNvPr>
              <p14:cNvContentPartPr/>
              <p14:nvPr/>
            </p14:nvContentPartPr>
            <p14:xfrm>
              <a:off x="3176432" y="4929265"/>
              <a:ext cx="508680" cy="58680"/>
            </p14:xfrm>
          </p:contentPart>
        </mc:Choice>
        <mc:Fallback xmlns="">
          <p:pic>
            <p:nvPicPr>
              <p:cNvPr id="16" name="Ink 15">
                <a:extLst>
                  <a:ext uri="{FF2B5EF4-FFF2-40B4-BE49-F238E27FC236}">
                    <a16:creationId xmlns:a16="http://schemas.microsoft.com/office/drawing/2014/main" id="{DDD36D47-D901-83ED-4D41-3FDAACE205D0}"/>
                  </a:ext>
                </a:extLst>
              </p:cNvPr>
              <p:cNvPicPr/>
              <p:nvPr/>
            </p:nvPicPr>
            <p:blipFill>
              <a:blip r:embed="rId23"/>
              <a:stretch>
                <a:fillRect/>
              </a:stretch>
            </p:blipFill>
            <p:spPr>
              <a:xfrm>
                <a:off x="3122432" y="4821625"/>
                <a:ext cx="6163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9B74344-18C0-32A0-B077-02E2C255FB1C}"/>
                  </a:ext>
                </a:extLst>
              </p14:cNvPr>
              <p14:cNvContentPartPr/>
              <p14:nvPr/>
            </p14:nvContentPartPr>
            <p14:xfrm>
              <a:off x="4618952" y="5429665"/>
              <a:ext cx="1781640" cy="85680"/>
            </p14:xfrm>
          </p:contentPart>
        </mc:Choice>
        <mc:Fallback xmlns="">
          <p:pic>
            <p:nvPicPr>
              <p:cNvPr id="17" name="Ink 16">
                <a:extLst>
                  <a:ext uri="{FF2B5EF4-FFF2-40B4-BE49-F238E27FC236}">
                    <a16:creationId xmlns:a16="http://schemas.microsoft.com/office/drawing/2014/main" id="{29B74344-18C0-32A0-B077-02E2C255FB1C}"/>
                  </a:ext>
                </a:extLst>
              </p:cNvPr>
              <p:cNvPicPr/>
              <p:nvPr/>
            </p:nvPicPr>
            <p:blipFill>
              <a:blip r:embed="rId25"/>
              <a:stretch>
                <a:fillRect/>
              </a:stretch>
            </p:blipFill>
            <p:spPr>
              <a:xfrm>
                <a:off x="4564952" y="5321665"/>
                <a:ext cx="18892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8C1122C9-F3DE-9724-FD5B-8FCA3DDAA646}"/>
                  </a:ext>
                </a:extLst>
              </p14:cNvPr>
              <p14:cNvContentPartPr/>
              <p14:nvPr/>
            </p14:nvContentPartPr>
            <p14:xfrm>
              <a:off x="3204512" y="5607865"/>
              <a:ext cx="453600" cy="29880"/>
            </p14:xfrm>
          </p:contentPart>
        </mc:Choice>
        <mc:Fallback xmlns="">
          <p:pic>
            <p:nvPicPr>
              <p:cNvPr id="18" name="Ink 17">
                <a:extLst>
                  <a:ext uri="{FF2B5EF4-FFF2-40B4-BE49-F238E27FC236}">
                    <a16:creationId xmlns:a16="http://schemas.microsoft.com/office/drawing/2014/main" id="{8C1122C9-F3DE-9724-FD5B-8FCA3DDAA646}"/>
                  </a:ext>
                </a:extLst>
              </p:cNvPr>
              <p:cNvPicPr/>
              <p:nvPr/>
            </p:nvPicPr>
            <p:blipFill>
              <a:blip r:embed="rId27"/>
              <a:stretch>
                <a:fillRect/>
              </a:stretch>
            </p:blipFill>
            <p:spPr>
              <a:xfrm>
                <a:off x="3150872" y="5500225"/>
                <a:ext cx="5612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943372DB-DD68-D8D3-03EA-6AE242E11FA1}"/>
                  </a:ext>
                </a:extLst>
              </p14:cNvPr>
              <p14:cNvContentPartPr/>
              <p14:nvPr/>
            </p14:nvContentPartPr>
            <p14:xfrm>
              <a:off x="4628312" y="5891185"/>
              <a:ext cx="1799280" cy="57240"/>
            </p14:xfrm>
          </p:contentPart>
        </mc:Choice>
        <mc:Fallback xmlns="">
          <p:pic>
            <p:nvPicPr>
              <p:cNvPr id="19" name="Ink 18">
                <a:extLst>
                  <a:ext uri="{FF2B5EF4-FFF2-40B4-BE49-F238E27FC236}">
                    <a16:creationId xmlns:a16="http://schemas.microsoft.com/office/drawing/2014/main" id="{943372DB-DD68-D8D3-03EA-6AE242E11FA1}"/>
                  </a:ext>
                </a:extLst>
              </p:cNvPr>
              <p:cNvPicPr/>
              <p:nvPr/>
            </p:nvPicPr>
            <p:blipFill>
              <a:blip r:embed="rId29"/>
              <a:stretch>
                <a:fillRect/>
              </a:stretch>
            </p:blipFill>
            <p:spPr>
              <a:xfrm>
                <a:off x="4574672" y="5783545"/>
                <a:ext cx="1906920" cy="272880"/>
              </a:xfrm>
              <a:prstGeom prst="rect">
                <a:avLst/>
              </a:prstGeom>
            </p:spPr>
          </p:pic>
        </mc:Fallback>
      </mc:AlternateContent>
    </p:spTree>
    <p:extLst>
      <p:ext uri="{BB962C8B-B14F-4D97-AF65-F5344CB8AC3E}">
        <p14:creationId xmlns:p14="http://schemas.microsoft.com/office/powerpoint/2010/main" val="397645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DAE5-B5B5-4C6E-BD03-C0D1840B9933}"/>
              </a:ext>
            </a:extLst>
          </p:cNvPr>
          <p:cNvSpPr>
            <a:spLocks noGrp="1"/>
          </p:cNvSpPr>
          <p:nvPr>
            <p:ph type="title"/>
          </p:nvPr>
        </p:nvSpPr>
        <p:spPr/>
        <p:txBody>
          <a:bodyPr/>
          <a:lstStyle/>
          <a:p>
            <a:r>
              <a:rPr lang="en-US" dirty="0">
                <a:solidFill>
                  <a:srgbClr val="00B050"/>
                </a:solidFill>
              </a:rPr>
              <a:t>Effectiveness of HBV 3-dose series</a:t>
            </a:r>
          </a:p>
        </p:txBody>
      </p:sp>
      <p:sp>
        <p:nvSpPr>
          <p:cNvPr id="3" name="Content Placeholder 2">
            <a:extLst>
              <a:ext uri="{FF2B5EF4-FFF2-40B4-BE49-F238E27FC236}">
                <a16:creationId xmlns:a16="http://schemas.microsoft.com/office/drawing/2014/main" id="{6112FA02-714E-4D9C-8FD1-C571179CCE10}"/>
              </a:ext>
            </a:extLst>
          </p:cNvPr>
          <p:cNvSpPr>
            <a:spLocks noGrp="1"/>
          </p:cNvSpPr>
          <p:nvPr>
            <p:ph idx="1"/>
          </p:nvPr>
        </p:nvSpPr>
        <p:spPr>
          <a:xfrm>
            <a:off x="5889432" y="2086892"/>
            <a:ext cx="5323051" cy="4023360"/>
          </a:xfrm>
        </p:spPr>
        <p:txBody>
          <a:bodyPr>
            <a:normAutofit/>
          </a:bodyPr>
          <a:lstStyle/>
          <a:p>
            <a:pPr lvl="1">
              <a:buFont typeface="Arial" panose="020B0604020202020204" pitchFamily="34" charset="0"/>
              <a:buChar char="•"/>
            </a:pPr>
            <a:r>
              <a:rPr lang="en-US" sz="2000" dirty="0"/>
              <a:t>HBIG and Hepatitis B vaccine administered within 12-24 hours of birth, followed by completion of a 3-dose Hepatitis B vaccine series is </a:t>
            </a:r>
            <a:r>
              <a:rPr lang="en-US" sz="2800" b="1" dirty="0">
                <a:solidFill>
                  <a:srgbClr val="FFC000"/>
                </a:solidFill>
              </a:rPr>
              <a:t>85-95% effective </a:t>
            </a:r>
            <a:r>
              <a:rPr lang="en-US" sz="2000" dirty="0"/>
              <a:t>in preventing acute and chronic HBV infection. </a:t>
            </a:r>
          </a:p>
          <a:p>
            <a:pPr marL="201168" lvl="1" indent="0">
              <a:buNone/>
            </a:pPr>
            <a:endParaRPr lang="en-US" sz="2000" dirty="0"/>
          </a:p>
          <a:p>
            <a:pPr lvl="1">
              <a:buFont typeface="Arial" panose="020B0604020202020204" pitchFamily="34" charset="0"/>
              <a:buChar char="•"/>
            </a:pPr>
            <a:r>
              <a:rPr lang="en-US" sz="2000" dirty="0"/>
              <a:t>Hepatitis B vaccine series completion (without HBIG and initiated within 12 hours of birth) is </a:t>
            </a:r>
            <a:r>
              <a:rPr lang="en-US" sz="2800" b="1" dirty="0">
                <a:solidFill>
                  <a:srgbClr val="FFC000"/>
                </a:solidFill>
              </a:rPr>
              <a:t>70-95% effective</a:t>
            </a:r>
            <a:r>
              <a:rPr lang="en-US" sz="2000" dirty="0"/>
              <a:t> in preventing acute and chronic HBV infection. </a:t>
            </a:r>
          </a:p>
          <a:p>
            <a:pPr marL="201168" lvl="1" indent="0">
              <a:buNone/>
            </a:pPr>
            <a:endParaRPr lang="en-US" dirty="0"/>
          </a:p>
          <a:p>
            <a:endParaRPr lang="en-US" dirty="0"/>
          </a:p>
        </p:txBody>
      </p:sp>
      <p:sp>
        <p:nvSpPr>
          <p:cNvPr id="4" name="Slide Number Placeholder 3">
            <a:extLst>
              <a:ext uri="{FF2B5EF4-FFF2-40B4-BE49-F238E27FC236}">
                <a16:creationId xmlns:a16="http://schemas.microsoft.com/office/drawing/2014/main" id="{0D14DE13-BD22-48E2-A3FA-F6537AE7FE6A}"/>
              </a:ext>
            </a:extLst>
          </p:cNvPr>
          <p:cNvSpPr>
            <a:spLocks noGrp="1"/>
          </p:cNvSpPr>
          <p:nvPr>
            <p:ph type="sldNum" sz="quarter" idx="12"/>
          </p:nvPr>
        </p:nvSpPr>
        <p:spPr/>
        <p:txBody>
          <a:bodyPr/>
          <a:lstStyle/>
          <a:p>
            <a:fld id="{800FDB27-A926-4607-A714-F3D347B0C156}" type="slidenum">
              <a:rPr lang="en-US" smtClean="0"/>
              <a:t>22</a:t>
            </a:fld>
            <a:endParaRPr lang="en-US"/>
          </a:p>
        </p:txBody>
      </p:sp>
      <p:pic>
        <p:nvPicPr>
          <p:cNvPr id="5" name="Picture 4" descr="PHIL Image 9362">
            <a:extLst>
              <a:ext uri="{FF2B5EF4-FFF2-40B4-BE49-F238E27FC236}">
                <a16:creationId xmlns:a16="http://schemas.microsoft.com/office/drawing/2014/main" id="{60C59EA7-9AD7-4252-81EC-2F7D64BB4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98" y="2086892"/>
            <a:ext cx="4944424" cy="3263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372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F069-DB4E-7611-D4E6-571D9D362219}"/>
              </a:ext>
            </a:extLst>
          </p:cNvPr>
          <p:cNvSpPr>
            <a:spLocks noGrp="1"/>
          </p:cNvSpPr>
          <p:nvPr>
            <p:ph type="title"/>
          </p:nvPr>
        </p:nvSpPr>
        <p:spPr/>
        <p:txBody>
          <a:bodyPr/>
          <a:lstStyle/>
          <a:p>
            <a:r>
              <a:rPr lang="en-US" dirty="0">
                <a:solidFill>
                  <a:srgbClr val="00B050"/>
                </a:solidFill>
              </a:rPr>
              <a:t>Why do we give Hep B vaccine to every child at birth before hospital discharge?</a:t>
            </a:r>
          </a:p>
        </p:txBody>
      </p:sp>
      <p:sp>
        <p:nvSpPr>
          <p:cNvPr id="3" name="Content Placeholder 2">
            <a:extLst>
              <a:ext uri="{FF2B5EF4-FFF2-40B4-BE49-F238E27FC236}">
                <a16:creationId xmlns:a16="http://schemas.microsoft.com/office/drawing/2014/main" id="{19E283F7-EBDB-1511-4558-EA378F32B3B4}"/>
              </a:ext>
            </a:extLst>
          </p:cNvPr>
          <p:cNvSpPr>
            <a:spLocks noGrp="1"/>
          </p:cNvSpPr>
          <p:nvPr>
            <p:ph idx="1"/>
          </p:nvPr>
        </p:nvSpPr>
        <p:spPr/>
        <p:txBody>
          <a:bodyPr>
            <a:normAutofit/>
          </a:bodyPr>
          <a:lstStyle/>
          <a:p>
            <a:pPr>
              <a:buFont typeface="Arial" panose="020B0604020202020204" pitchFamily="34" charset="0"/>
              <a:buChar char="•"/>
            </a:pPr>
            <a:r>
              <a:rPr lang="en-US" sz="2800" dirty="0"/>
              <a:t> Per ACIP recommendations: </a:t>
            </a:r>
            <a:r>
              <a:rPr lang="en-US" sz="2800" dirty="0">
                <a:effectLst/>
              </a:rPr>
              <a:t>For all medically stable infants weighing ≥2,000 grams at birth and born to HBsAg-negative mothers, the first dose of vaccine should be administered within 24 hours of birth</a:t>
            </a:r>
            <a:endParaRPr lang="en-US" sz="2800" dirty="0"/>
          </a:p>
          <a:p>
            <a:pPr>
              <a:buFont typeface="Arial" panose="020B0604020202020204" pitchFamily="34" charset="0"/>
              <a:buChar char="•"/>
            </a:pPr>
            <a:r>
              <a:rPr lang="en-US" sz="2800" dirty="0"/>
              <a:t> Errors or delays in testing, reporting, and documenting maternal HBsAg status can and do occur, administering the first dose of hepatitis B vaccine soon after birth to all infants acts as a safety net, reducing the risk for perinatal transmission when maternal HBsAg status is either unknown or incorrectly documented at delivery. </a:t>
            </a:r>
          </a:p>
        </p:txBody>
      </p:sp>
      <p:sp>
        <p:nvSpPr>
          <p:cNvPr id="4" name="Slide Number Placeholder 3">
            <a:extLst>
              <a:ext uri="{FF2B5EF4-FFF2-40B4-BE49-F238E27FC236}">
                <a16:creationId xmlns:a16="http://schemas.microsoft.com/office/drawing/2014/main" id="{99068EA5-A778-93A3-6EC5-DC9050D43CA1}"/>
              </a:ext>
            </a:extLst>
          </p:cNvPr>
          <p:cNvSpPr>
            <a:spLocks noGrp="1"/>
          </p:cNvSpPr>
          <p:nvPr>
            <p:ph type="sldNum" sz="quarter" idx="12"/>
          </p:nvPr>
        </p:nvSpPr>
        <p:spPr/>
        <p:txBody>
          <a:bodyPr/>
          <a:lstStyle/>
          <a:p>
            <a:fld id="{800FDB27-A926-4607-A714-F3D347B0C156}" type="slidenum">
              <a:rPr lang="en-US" smtClean="0"/>
              <a:t>23</a:t>
            </a:fld>
            <a:endParaRPr lang="en-US"/>
          </a:p>
        </p:txBody>
      </p:sp>
    </p:spTree>
    <p:extLst>
      <p:ext uri="{BB962C8B-B14F-4D97-AF65-F5344CB8AC3E}">
        <p14:creationId xmlns:p14="http://schemas.microsoft.com/office/powerpoint/2010/main" val="144900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D4FD-B0D9-47C8-9458-34E18F460FC3}"/>
              </a:ext>
            </a:extLst>
          </p:cNvPr>
          <p:cNvSpPr>
            <a:spLocks noGrp="1"/>
          </p:cNvSpPr>
          <p:nvPr>
            <p:ph type="title"/>
          </p:nvPr>
        </p:nvSpPr>
        <p:spPr/>
        <p:txBody>
          <a:bodyPr>
            <a:normAutofit/>
          </a:bodyPr>
          <a:lstStyle/>
          <a:p>
            <a:r>
              <a:rPr lang="en-US" dirty="0">
                <a:solidFill>
                  <a:srgbClr val="00B050"/>
                </a:solidFill>
              </a:rPr>
              <a:t>Immune response following Hepatitis B vaccine</a:t>
            </a:r>
          </a:p>
        </p:txBody>
      </p:sp>
      <p:sp>
        <p:nvSpPr>
          <p:cNvPr id="3" name="Content Placeholder 2">
            <a:extLst>
              <a:ext uri="{FF2B5EF4-FFF2-40B4-BE49-F238E27FC236}">
                <a16:creationId xmlns:a16="http://schemas.microsoft.com/office/drawing/2014/main" id="{47A495C2-6F44-4FE8-8FF9-B05596BEA916}"/>
              </a:ext>
            </a:extLst>
          </p:cNvPr>
          <p:cNvSpPr>
            <a:spLocks noGrp="1"/>
          </p:cNvSpPr>
          <p:nvPr>
            <p:ph idx="1"/>
          </p:nvPr>
        </p:nvSpPr>
        <p:spPr>
          <a:xfrm>
            <a:off x="1097280" y="1925633"/>
            <a:ext cx="4859637" cy="4023360"/>
          </a:xfrm>
        </p:spPr>
        <p:txBody>
          <a:bodyPr>
            <a:normAutofit lnSpcReduction="10000"/>
          </a:bodyPr>
          <a:lstStyle/>
          <a:p>
            <a:pPr>
              <a:buFont typeface="Arial" panose="020B0604020202020204" pitchFamily="34" charset="0"/>
              <a:buChar char="•"/>
            </a:pPr>
            <a:r>
              <a:rPr lang="en-US" b="1" dirty="0"/>
              <a:t> Anti-HBs </a:t>
            </a:r>
            <a:r>
              <a:rPr lang="en-US" dirty="0"/>
              <a:t>is the only easily measurable correlate of vaccine-induced protection. </a:t>
            </a:r>
          </a:p>
          <a:p>
            <a:pPr>
              <a:buFont typeface="Arial" panose="020B0604020202020204" pitchFamily="34" charset="0"/>
              <a:buChar char="•"/>
            </a:pPr>
            <a:r>
              <a:rPr lang="en-US" dirty="0">
                <a:latin typeface="Calibri" panose="020F0502020204030204" pitchFamily="34" charset="0"/>
              </a:rPr>
              <a:t> Anti-HBs levels ≥10 </a:t>
            </a:r>
            <a:r>
              <a:rPr lang="en-US" dirty="0" err="1">
                <a:latin typeface="Calibri" panose="020F0502020204030204" pitchFamily="34" charset="0"/>
              </a:rPr>
              <a:t>mIU</a:t>
            </a:r>
            <a:r>
              <a:rPr lang="en-US" dirty="0">
                <a:latin typeface="Calibri" panose="020F0502020204030204" pitchFamily="34" charset="0"/>
              </a:rPr>
              <a:t>/mL after vaccination equates to virtually </a:t>
            </a:r>
            <a:r>
              <a:rPr lang="en-US" b="1" dirty="0">
                <a:latin typeface="Calibri" panose="020F0502020204030204" pitchFamily="34" charset="0"/>
              </a:rPr>
              <a:t>complete lifetime protection from both acute and chronic HBV infection. </a:t>
            </a:r>
          </a:p>
          <a:p>
            <a:pPr>
              <a:buFont typeface="Arial" panose="020B0604020202020204" pitchFamily="34" charset="0"/>
              <a:buChar char="•"/>
            </a:pPr>
            <a:r>
              <a:rPr lang="en-US" dirty="0">
                <a:latin typeface="Calibri" panose="020F0502020204030204" pitchFamily="34" charset="0"/>
              </a:rPr>
              <a:t> Anti-HBs levels decline rapidly in the first year after vaccination, but individuals remain </a:t>
            </a:r>
            <a:r>
              <a:rPr lang="en-US" b="1" dirty="0">
                <a:latin typeface="Calibri" panose="020F0502020204030204" pitchFamily="34" charset="0"/>
              </a:rPr>
              <a:t>protected</a:t>
            </a:r>
            <a:r>
              <a:rPr lang="en-US" dirty="0">
                <a:latin typeface="Calibri" panose="020F0502020204030204" pitchFamily="34" charset="0"/>
              </a:rPr>
              <a:t> even when anti-HBs levels are low or undetectable.  </a:t>
            </a:r>
          </a:p>
          <a:p>
            <a:pPr>
              <a:buFont typeface="Arial" panose="020B0604020202020204" pitchFamily="34" charset="0"/>
              <a:buChar char="•"/>
            </a:pPr>
            <a:r>
              <a:rPr lang="en-US" dirty="0">
                <a:latin typeface="Calibri" panose="020F0502020204030204" pitchFamily="34" charset="0"/>
              </a:rPr>
              <a:t>The human body </a:t>
            </a:r>
            <a:r>
              <a:rPr lang="en-US" b="1" dirty="0">
                <a:latin typeface="Calibri" panose="020F0502020204030204" pitchFamily="34" charset="0"/>
              </a:rPr>
              <a:t>retains immune memory </a:t>
            </a:r>
            <a:r>
              <a:rPr lang="en-US" dirty="0">
                <a:latin typeface="Calibri" panose="020F0502020204030204" pitchFamily="34" charset="0"/>
              </a:rPr>
              <a:t>and will develop an anti-HBs response after exposure to HBV.</a:t>
            </a:r>
            <a:endParaRPr lang="en-US" dirty="0"/>
          </a:p>
        </p:txBody>
      </p:sp>
      <p:sp>
        <p:nvSpPr>
          <p:cNvPr id="4" name="Slide Number Placeholder 3">
            <a:extLst>
              <a:ext uri="{FF2B5EF4-FFF2-40B4-BE49-F238E27FC236}">
                <a16:creationId xmlns:a16="http://schemas.microsoft.com/office/drawing/2014/main" id="{E526D753-CD99-4917-B910-6DAFB931C7AB}"/>
              </a:ext>
            </a:extLst>
          </p:cNvPr>
          <p:cNvSpPr>
            <a:spLocks noGrp="1"/>
          </p:cNvSpPr>
          <p:nvPr>
            <p:ph type="sldNum" sz="quarter" idx="12"/>
          </p:nvPr>
        </p:nvSpPr>
        <p:spPr/>
        <p:txBody>
          <a:bodyPr/>
          <a:lstStyle/>
          <a:p>
            <a:fld id="{800FDB27-A926-4607-A714-F3D347B0C156}" type="slidenum">
              <a:rPr lang="en-US" smtClean="0"/>
              <a:t>24</a:t>
            </a:fld>
            <a:endParaRPr lang="en-US"/>
          </a:p>
        </p:txBody>
      </p:sp>
      <p:pic>
        <p:nvPicPr>
          <p:cNvPr id="5" name="Picture 2" descr="PHIL Image 9416">
            <a:extLst>
              <a:ext uri="{FF2B5EF4-FFF2-40B4-BE49-F238E27FC236}">
                <a16:creationId xmlns:a16="http://schemas.microsoft.com/office/drawing/2014/main" id="{59DC82F0-0B9E-4F78-A2CF-E5D72E8487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8585" y="2077343"/>
            <a:ext cx="4703603" cy="3379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781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66F5-3E2B-CDED-230B-4119D1AB7D31}"/>
              </a:ext>
            </a:extLst>
          </p:cNvPr>
          <p:cNvSpPr>
            <a:spLocks noGrp="1"/>
          </p:cNvSpPr>
          <p:nvPr>
            <p:ph type="title"/>
          </p:nvPr>
        </p:nvSpPr>
        <p:spPr/>
        <p:txBody>
          <a:bodyPr>
            <a:normAutofit/>
          </a:bodyPr>
          <a:lstStyle/>
          <a:p>
            <a:r>
              <a:rPr lang="en-US" dirty="0">
                <a:solidFill>
                  <a:srgbClr val="00B050"/>
                </a:solidFill>
              </a:rPr>
              <a:t>PVST – Post Vaccination Serology Testing</a:t>
            </a:r>
            <a:br>
              <a:rPr lang="en-US" dirty="0"/>
            </a:br>
            <a:r>
              <a:rPr lang="en-US" sz="1300" dirty="0">
                <a:hlinkClick r:id="rId2"/>
              </a:rPr>
              <a:t>https://www.cdc.gov/mmwr/volumes/67/rr/pdfs/rr6701-H.pdf</a:t>
            </a:r>
            <a:r>
              <a:rPr lang="en-US" sz="1300" dirty="0"/>
              <a:t>  p. 16 of MMWR</a:t>
            </a:r>
          </a:p>
        </p:txBody>
      </p:sp>
      <p:sp>
        <p:nvSpPr>
          <p:cNvPr id="3" name="Content Placeholder 2">
            <a:extLst>
              <a:ext uri="{FF2B5EF4-FFF2-40B4-BE49-F238E27FC236}">
                <a16:creationId xmlns:a16="http://schemas.microsoft.com/office/drawing/2014/main" id="{7DC1E48B-5060-458F-719E-C94538F3B5F0}"/>
              </a:ext>
            </a:extLst>
          </p:cNvPr>
          <p:cNvSpPr>
            <a:spLocks noGrp="1"/>
          </p:cNvSpPr>
          <p:nvPr>
            <p:ph idx="1"/>
          </p:nvPr>
        </p:nvSpPr>
        <p:spPr/>
        <p:txBody>
          <a:bodyPr/>
          <a:lstStyle/>
          <a:p>
            <a:r>
              <a:rPr lang="en-US" b="1" dirty="0">
                <a:effectLst/>
                <a:latin typeface="Times New Roman" panose="02020603050405020304" pitchFamily="18" charset="0"/>
              </a:rPr>
              <a:t>Consists of 2 Tests:</a:t>
            </a:r>
          </a:p>
          <a:p>
            <a:pPr lvl="1"/>
            <a:r>
              <a:rPr lang="en-US" dirty="0">
                <a:effectLst/>
                <a:latin typeface="Times New Roman" panose="02020603050405020304" pitchFamily="18" charset="0"/>
              </a:rPr>
              <a:t>1.  </a:t>
            </a:r>
            <a:r>
              <a:rPr lang="en-US" b="1" dirty="0">
                <a:effectLst/>
                <a:latin typeface="Times New Roman" panose="02020603050405020304" pitchFamily="18" charset="0"/>
              </a:rPr>
              <a:t>HBsAg – Hepatitis B </a:t>
            </a:r>
            <a:r>
              <a:rPr lang="en-US" b="1" dirty="0">
                <a:latin typeface="Times New Roman" panose="02020603050405020304" pitchFamily="18" charset="0"/>
              </a:rPr>
              <a:t>surface Antigen </a:t>
            </a:r>
          </a:p>
          <a:p>
            <a:pPr lvl="1"/>
            <a:r>
              <a:rPr lang="en-US" dirty="0">
                <a:effectLst/>
                <a:latin typeface="Times New Roman" panose="02020603050405020304" pitchFamily="18" charset="0"/>
              </a:rPr>
              <a:t>2.  </a:t>
            </a:r>
            <a:r>
              <a:rPr lang="en-US" b="1" dirty="0" err="1">
                <a:effectLst/>
                <a:latin typeface="Times New Roman" panose="02020603050405020304" pitchFamily="18" charset="0"/>
              </a:rPr>
              <a:t>HBsAb</a:t>
            </a:r>
            <a:r>
              <a:rPr lang="en-US" b="1" dirty="0">
                <a:effectLst/>
                <a:latin typeface="Times New Roman" panose="02020603050405020304" pitchFamily="18" charset="0"/>
              </a:rPr>
              <a:t> – Hepatitis B surface Antibody</a:t>
            </a:r>
          </a:p>
          <a:p>
            <a:endParaRPr lang="en-US" dirty="0">
              <a:latin typeface="Times New Roman" panose="02020603050405020304" pitchFamily="18" charset="0"/>
            </a:endParaRPr>
          </a:p>
          <a:p>
            <a:pPr marL="0" indent="0">
              <a:buNone/>
            </a:pPr>
            <a:r>
              <a:rPr lang="en-US" b="1" dirty="0">
                <a:effectLst/>
                <a:latin typeface="Times New Roman" panose="02020603050405020304" pitchFamily="18" charset="0"/>
              </a:rPr>
              <a:t>***Testing should not be performed before age nine months to avoid detection of passive anti-HBs from HBIG administered at birth and to maximize the likelihood of detecting late HBV infection. </a:t>
            </a:r>
          </a:p>
          <a:p>
            <a:r>
              <a:rPr lang="en-US" b="1" dirty="0">
                <a:latin typeface="Times New Roman" panose="02020603050405020304" pitchFamily="18" charset="0"/>
              </a:rPr>
              <a:t>**</a:t>
            </a:r>
            <a:r>
              <a:rPr lang="en-US" b="1" dirty="0">
                <a:effectLst/>
                <a:latin typeface="Times New Roman" panose="02020603050405020304" pitchFamily="18" charset="0"/>
              </a:rPr>
              <a:t>Anti-HBc testing of infants is not recommended because passively acquired maternal anti-HBc might be detected in infants born to HBsAg-positive mothers up to age 24 months</a:t>
            </a:r>
            <a:endParaRPr lang="en-US" b="1" dirty="0"/>
          </a:p>
        </p:txBody>
      </p:sp>
      <p:sp>
        <p:nvSpPr>
          <p:cNvPr id="4" name="Slide Number Placeholder 3">
            <a:extLst>
              <a:ext uri="{FF2B5EF4-FFF2-40B4-BE49-F238E27FC236}">
                <a16:creationId xmlns:a16="http://schemas.microsoft.com/office/drawing/2014/main" id="{1D3F64B8-6F50-384E-A753-B315B618C7CE}"/>
              </a:ext>
            </a:extLst>
          </p:cNvPr>
          <p:cNvSpPr>
            <a:spLocks noGrp="1"/>
          </p:cNvSpPr>
          <p:nvPr>
            <p:ph type="sldNum" sz="quarter" idx="12"/>
          </p:nvPr>
        </p:nvSpPr>
        <p:spPr/>
        <p:txBody>
          <a:bodyPr/>
          <a:lstStyle/>
          <a:p>
            <a:fld id="{800FDB27-A926-4607-A714-F3D347B0C156}" type="slidenum">
              <a:rPr lang="en-US" smtClean="0"/>
              <a:t>25</a:t>
            </a:fld>
            <a:endParaRPr lang="en-US"/>
          </a:p>
        </p:txBody>
      </p:sp>
    </p:spTree>
    <p:extLst>
      <p:ext uri="{BB962C8B-B14F-4D97-AF65-F5344CB8AC3E}">
        <p14:creationId xmlns:p14="http://schemas.microsoft.com/office/powerpoint/2010/main" val="332158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B791-2914-F413-AC72-EB8E1B905369}"/>
              </a:ext>
            </a:extLst>
          </p:cNvPr>
          <p:cNvSpPr>
            <a:spLocks noGrp="1"/>
          </p:cNvSpPr>
          <p:nvPr>
            <p:ph type="title"/>
          </p:nvPr>
        </p:nvSpPr>
        <p:spPr/>
        <p:txBody>
          <a:bodyPr/>
          <a:lstStyle/>
          <a:p>
            <a:r>
              <a:rPr lang="en-US" dirty="0">
                <a:solidFill>
                  <a:srgbClr val="00B050"/>
                </a:solidFill>
              </a:rPr>
              <a:t>PVST Results</a:t>
            </a:r>
          </a:p>
        </p:txBody>
      </p:sp>
      <p:sp>
        <p:nvSpPr>
          <p:cNvPr id="3" name="Content Placeholder 2">
            <a:extLst>
              <a:ext uri="{FF2B5EF4-FFF2-40B4-BE49-F238E27FC236}">
                <a16:creationId xmlns:a16="http://schemas.microsoft.com/office/drawing/2014/main" id="{6D0F50E2-62A4-20C6-C828-564DDE67AE22}"/>
              </a:ext>
            </a:extLst>
          </p:cNvPr>
          <p:cNvSpPr>
            <a:spLocks noGrp="1"/>
          </p:cNvSpPr>
          <p:nvPr>
            <p:ph idx="1"/>
          </p:nvPr>
        </p:nvSpPr>
        <p:spPr>
          <a:xfrm>
            <a:off x="1097280" y="1845734"/>
            <a:ext cx="10058400" cy="4366530"/>
          </a:xfrm>
        </p:spPr>
        <p:txBody>
          <a:bodyPr>
            <a:normAutofit fontScale="25000" lnSpcReduction="20000"/>
          </a:bodyPr>
          <a:lstStyle/>
          <a:p>
            <a:pPr>
              <a:buFont typeface="Arial" panose="020B0604020202020204" pitchFamily="34" charset="0"/>
              <a:buChar char="•"/>
            </a:pPr>
            <a:r>
              <a:rPr lang="en-US" sz="7200" dirty="0"/>
              <a:t> PVST Should be performed after completion of the Hepatitis B vaccine series at 9-12 months of age</a:t>
            </a:r>
            <a:r>
              <a:rPr lang="en-US" sz="7200" dirty="0">
                <a:solidFill>
                  <a:srgbClr val="FF0000"/>
                </a:solidFill>
              </a:rPr>
              <a:t>*</a:t>
            </a:r>
            <a:endParaRPr lang="en-US" sz="7200" dirty="0"/>
          </a:p>
          <a:p>
            <a:pPr lvl="1">
              <a:buFont typeface="Wingdings" panose="05000000000000000000" pitchFamily="2" charset="2"/>
              <a:buChar char="Ø"/>
            </a:pPr>
            <a:r>
              <a:rPr lang="en-US" sz="7200" dirty="0">
                <a:solidFill>
                  <a:schemeClr val="tx1"/>
                </a:solidFill>
              </a:rPr>
              <a:t> Should be collected 1-2 months after completion of the Hepatitis B series and no earlier than 9 months of age</a:t>
            </a:r>
          </a:p>
          <a:p>
            <a:pPr>
              <a:buFont typeface="Arial" panose="020B0604020202020204" pitchFamily="34" charset="0"/>
              <a:buChar char="•"/>
            </a:pPr>
            <a:r>
              <a:rPr lang="en-US" sz="7200" dirty="0">
                <a:solidFill>
                  <a:schemeClr val="tx1"/>
                </a:solidFill>
              </a:rPr>
              <a:t> Evaluation of results</a:t>
            </a:r>
          </a:p>
          <a:p>
            <a:pPr lvl="1">
              <a:buFont typeface="Wingdings" panose="05000000000000000000" pitchFamily="2" charset="2"/>
              <a:buChar char="Ø"/>
            </a:pPr>
            <a:r>
              <a:rPr lang="en-US" sz="7200" dirty="0">
                <a:solidFill>
                  <a:schemeClr val="tx1"/>
                </a:solidFill>
              </a:rPr>
              <a:t> HBsAg (-) with anti-HBs </a:t>
            </a:r>
            <a:r>
              <a:rPr lang="en-US" sz="7200" u="sng" dirty="0">
                <a:solidFill>
                  <a:schemeClr val="tx1"/>
                </a:solidFill>
              </a:rPr>
              <a:t>&gt;</a:t>
            </a:r>
            <a:r>
              <a:rPr lang="en-US" sz="7200" dirty="0">
                <a:solidFill>
                  <a:schemeClr val="tx1"/>
                </a:solidFill>
              </a:rPr>
              <a:t> 10mIU/mL – immune – no further medical management</a:t>
            </a:r>
          </a:p>
          <a:p>
            <a:pPr lvl="1">
              <a:buFont typeface="Wingdings" panose="05000000000000000000" pitchFamily="2" charset="2"/>
              <a:buChar char="Ø"/>
            </a:pPr>
            <a:r>
              <a:rPr lang="en-US" sz="7200" dirty="0">
                <a:solidFill>
                  <a:schemeClr val="tx1"/>
                </a:solidFill>
              </a:rPr>
              <a:t> HBsAg (-) with anti-HBs &lt; 10mIU/mL – susceptible – revaccinate and retest 1-2 months after the final  dose</a:t>
            </a:r>
          </a:p>
          <a:p>
            <a:pPr lvl="1">
              <a:buFont typeface="Wingdings" panose="05000000000000000000" pitchFamily="2" charset="2"/>
              <a:buChar char="Ø"/>
            </a:pPr>
            <a:r>
              <a:rPr lang="en-US" sz="7200" dirty="0">
                <a:solidFill>
                  <a:schemeClr val="tx1"/>
                </a:solidFill>
              </a:rPr>
              <a:t> HBsAg (+) with anti-HBs &lt; 10mlU/mL – infected – refer to specialist for medical management</a:t>
            </a:r>
          </a:p>
          <a:p>
            <a:pPr>
              <a:buFont typeface="Arial" panose="020B0604020202020204" pitchFamily="34" charset="0"/>
              <a:buChar char="•"/>
            </a:pPr>
            <a:r>
              <a:rPr lang="en-US" sz="7200" dirty="0"/>
              <a:t> Revaccination</a:t>
            </a:r>
          </a:p>
          <a:p>
            <a:pPr marL="292608" lvl="1" indent="0">
              <a:buNone/>
            </a:pPr>
            <a:r>
              <a:rPr lang="en-US" sz="7200" dirty="0"/>
              <a:t>Infants born to HBsAg-positive mothers. HBsAg-negative infants with anti-HBs &lt;10 </a:t>
            </a:r>
            <a:r>
              <a:rPr lang="en-US" sz="7200" dirty="0" err="1"/>
              <a:t>mIU</a:t>
            </a:r>
            <a:r>
              <a:rPr lang="en-US" sz="7200" dirty="0"/>
              <a:t>/mL should be re-vaccinated with a single dose of </a:t>
            </a:r>
            <a:r>
              <a:rPr lang="en-US" sz="7200" dirty="0" err="1"/>
              <a:t>HepB</a:t>
            </a:r>
            <a:r>
              <a:rPr lang="en-US" sz="7200" dirty="0"/>
              <a:t> vaccine and receive post vaccination serologic testing 1-2 months later. Infants whose anti-HBs remains &lt;10 </a:t>
            </a:r>
            <a:r>
              <a:rPr lang="en-US" sz="7200" dirty="0" err="1"/>
              <a:t>mIU</a:t>
            </a:r>
            <a:r>
              <a:rPr lang="en-US" sz="7200" dirty="0"/>
              <a:t>/mL following single dose revaccination should receive two additional doses of </a:t>
            </a:r>
            <a:r>
              <a:rPr lang="en-US" sz="7200" dirty="0" err="1"/>
              <a:t>HepB</a:t>
            </a:r>
            <a:r>
              <a:rPr lang="en-US" sz="7200" dirty="0"/>
              <a:t> vaccine, followed by PVST 1-2 months after the final dose. Based on clinical circumstances or family preference, HBsAg-negative infants with anti-HBs &lt;10 </a:t>
            </a:r>
            <a:r>
              <a:rPr lang="en-US" sz="7200" dirty="0" err="1"/>
              <a:t>mIU</a:t>
            </a:r>
            <a:r>
              <a:rPr lang="en-US" sz="7200" dirty="0"/>
              <a:t>/mL may instead be revaccinated with a second, complete 3-dose series, followed by post vaccination serologic testing (PVST) performed 1-2 months after the final dose of vaccine.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57F1C6C-BA07-8163-73F5-77283B4F6233}"/>
              </a:ext>
            </a:extLst>
          </p:cNvPr>
          <p:cNvSpPr>
            <a:spLocks noGrp="1"/>
          </p:cNvSpPr>
          <p:nvPr>
            <p:ph type="sldNum" sz="quarter" idx="12"/>
          </p:nvPr>
        </p:nvSpPr>
        <p:spPr/>
        <p:txBody>
          <a:bodyPr/>
          <a:lstStyle/>
          <a:p>
            <a:fld id="{800FDB27-A926-4607-A714-F3D347B0C156}" type="slidenum">
              <a:rPr lang="en-US" smtClean="0"/>
              <a:t>26</a:t>
            </a:fld>
            <a:endParaRPr lang="en-US"/>
          </a:p>
        </p:txBody>
      </p:sp>
    </p:spTree>
    <p:extLst>
      <p:ext uri="{BB962C8B-B14F-4D97-AF65-F5344CB8AC3E}">
        <p14:creationId xmlns:p14="http://schemas.microsoft.com/office/powerpoint/2010/main" val="1671211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614805-3280-46C4-8871-FC841926C41E}"/>
              </a:ext>
            </a:extLst>
          </p:cNvPr>
          <p:cNvSpPr>
            <a:spLocks noGrp="1"/>
          </p:cNvSpPr>
          <p:nvPr>
            <p:ph type="sldNum" sz="quarter" idx="12"/>
          </p:nvPr>
        </p:nvSpPr>
        <p:spPr/>
        <p:txBody>
          <a:bodyPr/>
          <a:lstStyle/>
          <a:p>
            <a:fld id="{800FDB27-A926-4607-A714-F3D347B0C156}" type="slidenum">
              <a:rPr lang="en-US" smtClean="0"/>
              <a:t>27</a:t>
            </a:fld>
            <a:endParaRPr lang="en-US"/>
          </a:p>
        </p:txBody>
      </p:sp>
      <p:pic>
        <p:nvPicPr>
          <p:cNvPr id="5" name="Picture 4">
            <a:extLst>
              <a:ext uri="{FF2B5EF4-FFF2-40B4-BE49-F238E27FC236}">
                <a16:creationId xmlns:a16="http://schemas.microsoft.com/office/drawing/2014/main" id="{E3664310-453B-4A13-9938-6E2B7E2E279C}"/>
              </a:ext>
            </a:extLst>
          </p:cNvPr>
          <p:cNvPicPr>
            <a:picLocks noChangeAspect="1"/>
          </p:cNvPicPr>
          <p:nvPr/>
        </p:nvPicPr>
        <p:blipFill rotWithShape="1">
          <a:blip r:embed="rId2"/>
          <a:srcRect r="937"/>
          <a:stretch/>
        </p:blipFill>
        <p:spPr>
          <a:xfrm>
            <a:off x="1581150" y="352425"/>
            <a:ext cx="9067799" cy="5572125"/>
          </a:xfrm>
          <a:prstGeom prst="rect">
            <a:avLst/>
          </a:prstGeom>
        </p:spPr>
      </p:pic>
    </p:spTree>
    <p:extLst>
      <p:ext uri="{BB962C8B-B14F-4D97-AF65-F5344CB8AC3E}">
        <p14:creationId xmlns:p14="http://schemas.microsoft.com/office/powerpoint/2010/main" val="209672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6DF4-84A6-CDFC-F116-68D71447A50D}"/>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C1BE3698-CD5A-18DE-DADB-6045B8014759}"/>
              </a:ext>
            </a:extLst>
          </p:cNvPr>
          <p:cNvSpPr>
            <a:spLocks noGrp="1"/>
          </p:cNvSpPr>
          <p:nvPr>
            <p:ph idx="1"/>
          </p:nvPr>
        </p:nvSpPr>
        <p:spPr/>
        <p:txBody>
          <a:bodyPr>
            <a:normAutofit/>
          </a:bodyPr>
          <a:lstStyle/>
          <a:p>
            <a:pPr algn="ctr"/>
            <a:endParaRPr lang="en-US" sz="4800" dirty="0"/>
          </a:p>
          <a:p>
            <a:pPr algn="ctr"/>
            <a:endParaRPr lang="en-US" sz="4800" dirty="0"/>
          </a:p>
          <a:p>
            <a:pPr algn="ctr"/>
            <a:r>
              <a:rPr lang="en-US" sz="4800" dirty="0">
                <a:solidFill>
                  <a:srgbClr val="00B050"/>
                </a:solidFill>
              </a:rPr>
              <a:t>NC EDSS REPORTING</a:t>
            </a:r>
          </a:p>
        </p:txBody>
      </p:sp>
      <p:sp>
        <p:nvSpPr>
          <p:cNvPr id="4" name="Slide Number Placeholder 3">
            <a:extLst>
              <a:ext uri="{FF2B5EF4-FFF2-40B4-BE49-F238E27FC236}">
                <a16:creationId xmlns:a16="http://schemas.microsoft.com/office/drawing/2014/main" id="{E6BCC862-BDE6-D45A-4DB7-FAD61CB4715B}"/>
              </a:ext>
            </a:extLst>
          </p:cNvPr>
          <p:cNvSpPr>
            <a:spLocks noGrp="1"/>
          </p:cNvSpPr>
          <p:nvPr>
            <p:ph type="sldNum" sz="quarter" idx="12"/>
          </p:nvPr>
        </p:nvSpPr>
        <p:spPr/>
        <p:txBody>
          <a:bodyPr/>
          <a:lstStyle/>
          <a:p>
            <a:fld id="{800FDB27-A926-4607-A714-F3D347B0C156}" type="slidenum">
              <a:rPr lang="en-US" smtClean="0"/>
              <a:t>28</a:t>
            </a:fld>
            <a:endParaRPr lang="en-US"/>
          </a:p>
        </p:txBody>
      </p:sp>
    </p:spTree>
    <p:extLst>
      <p:ext uri="{BB962C8B-B14F-4D97-AF65-F5344CB8AC3E}">
        <p14:creationId xmlns:p14="http://schemas.microsoft.com/office/powerpoint/2010/main" val="78725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97AF-14DF-403E-9FC7-759277910004}"/>
              </a:ext>
            </a:extLst>
          </p:cNvPr>
          <p:cNvSpPr>
            <a:spLocks noGrp="1"/>
          </p:cNvSpPr>
          <p:nvPr>
            <p:ph type="title"/>
          </p:nvPr>
        </p:nvSpPr>
        <p:spPr/>
        <p:txBody>
          <a:bodyPr/>
          <a:lstStyle/>
          <a:p>
            <a:r>
              <a:rPr lang="en-US" dirty="0">
                <a:solidFill>
                  <a:srgbClr val="00B050"/>
                </a:solidFill>
              </a:rPr>
              <a:t>Identification of HBsAg-positive women and their infants </a:t>
            </a:r>
          </a:p>
        </p:txBody>
      </p:sp>
      <p:sp>
        <p:nvSpPr>
          <p:cNvPr id="3" name="Content Placeholder 2">
            <a:extLst>
              <a:ext uri="{FF2B5EF4-FFF2-40B4-BE49-F238E27FC236}">
                <a16:creationId xmlns:a16="http://schemas.microsoft.com/office/drawing/2014/main" id="{98299C70-C7D7-4B95-BC4A-559E734E1CFD}"/>
              </a:ext>
            </a:extLst>
          </p:cNvPr>
          <p:cNvSpPr>
            <a:spLocks noGrp="1"/>
          </p:cNvSpPr>
          <p:nvPr>
            <p:ph idx="1"/>
          </p:nvPr>
        </p:nvSpPr>
        <p:spPr>
          <a:xfrm>
            <a:off x="1297916" y="1863489"/>
            <a:ext cx="9857764" cy="4404147"/>
          </a:xfrm>
        </p:spPr>
        <p:txBody>
          <a:bodyPr>
            <a:normAutofit/>
          </a:bodyPr>
          <a:lstStyle/>
          <a:p>
            <a:pPr>
              <a:buFont typeface="Arial" panose="020B0604020202020204" pitchFamily="34" charset="0"/>
              <a:buChar char="•"/>
            </a:pPr>
            <a:r>
              <a:rPr lang="en-US" sz="2400" dirty="0"/>
              <a:t> Electronic Lab feed directly into NC EDSS</a:t>
            </a:r>
          </a:p>
          <a:p>
            <a:pPr>
              <a:buFont typeface="Arial" panose="020B0604020202020204" pitchFamily="34" charset="0"/>
              <a:buChar char="•"/>
            </a:pPr>
            <a:r>
              <a:rPr lang="en-US" sz="2400" dirty="0"/>
              <a:t> Paper lab reporting</a:t>
            </a:r>
          </a:p>
          <a:p>
            <a:pPr>
              <a:buFont typeface="Arial" panose="020B0604020202020204" pitchFamily="34" charset="0"/>
              <a:buChar char="•"/>
            </a:pPr>
            <a:r>
              <a:rPr lang="en-US" sz="2400" dirty="0"/>
              <a:t> Provider reporting</a:t>
            </a:r>
          </a:p>
          <a:p>
            <a:pPr lvl="1">
              <a:buFont typeface="Arial" panose="020B0604020202020204" pitchFamily="34" charset="0"/>
              <a:buChar char="•"/>
            </a:pPr>
            <a:r>
              <a:rPr lang="en-US" sz="2000" dirty="0"/>
              <a:t>Educate healthcare providers (OB/GYNs, family practitioners, hospitals, etc.) on the importance of testing </a:t>
            </a:r>
            <a:r>
              <a:rPr lang="en-US" sz="2000" b="1" dirty="0"/>
              <a:t>all pregnant women </a:t>
            </a:r>
            <a:r>
              <a:rPr lang="en-US" sz="2000" dirty="0"/>
              <a:t>for </a:t>
            </a:r>
            <a:r>
              <a:rPr lang="en-US" sz="2000" b="1" dirty="0"/>
              <a:t>HBsAg</a:t>
            </a:r>
            <a:r>
              <a:rPr lang="en-US" sz="2000" dirty="0"/>
              <a:t> during </a:t>
            </a:r>
            <a:r>
              <a:rPr lang="en-US" sz="2000" b="1" dirty="0"/>
              <a:t>each</a:t>
            </a:r>
            <a:r>
              <a:rPr lang="en-US" sz="2000" dirty="0"/>
              <a:t> pregnancy and reporting positive results to the LHD and to the selected birth hospital. </a:t>
            </a:r>
          </a:p>
          <a:p>
            <a:pPr lvl="1">
              <a:buFont typeface="Arial" panose="020B0604020202020204" pitchFamily="34" charset="0"/>
              <a:buChar char="•"/>
            </a:pPr>
            <a:r>
              <a:rPr lang="en-US" sz="2000" dirty="0"/>
              <a:t>Work with delivery hospitals to ensure that protocols are in place to identify infants born to women who are HBsAg (+) or women with unknown HBsAg status. Ensure that they have mechanisms in place to report infant births of HBsAg (+) women and any new positive results to the LHD. </a:t>
            </a:r>
          </a:p>
        </p:txBody>
      </p:sp>
      <p:sp>
        <p:nvSpPr>
          <p:cNvPr id="4" name="Slide Number Placeholder 3">
            <a:extLst>
              <a:ext uri="{FF2B5EF4-FFF2-40B4-BE49-F238E27FC236}">
                <a16:creationId xmlns:a16="http://schemas.microsoft.com/office/drawing/2014/main" id="{DF2B25C9-5939-4B25-B63C-894B6BC3CD41}"/>
              </a:ext>
            </a:extLst>
          </p:cNvPr>
          <p:cNvSpPr>
            <a:spLocks noGrp="1"/>
          </p:cNvSpPr>
          <p:nvPr>
            <p:ph type="sldNum" sz="quarter" idx="12"/>
          </p:nvPr>
        </p:nvSpPr>
        <p:spPr/>
        <p:txBody>
          <a:bodyPr/>
          <a:lstStyle/>
          <a:p>
            <a:fld id="{800FDB27-A926-4607-A714-F3D347B0C156}" type="slidenum">
              <a:rPr lang="en-US" smtClean="0"/>
              <a:t>29</a:t>
            </a:fld>
            <a:endParaRPr lang="en-US"/>
          </a:p>
        </p:txBody>
      </p:sp>
    </p:spTree>
    <p:extLst>
      <p:ext uri="{BB962C8B-B14F-4D97-AF65-F5344CB8AC3E}">
        <p14:creationId xmlns:p14="http://schemas.microsoft.com/office/powerpoint/2010/main" val="129456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263A-589D-135C-8B6F-74C0377D784F}"/>
              </a:ext>
            </a:extLst>
          </p:cNvPr>
          <p:cNvSpPr>
            <a:spLocks noGrp="1"/>
          </p:cNvSpPr>
          <p:nvPr>
            <p:ph type="title"/>
          </p:nvPr>
        </p:nvSpPr>
        <p:spPr/>
        <p:txBody>
          <a:bodyPr/>
          <a:lstStyle/>
          <a:p>
            <a:r>
              <a:rPr lang="en-US" dirty="0">
                <a:solidFill>
                  <a:srgbClr val="00B050"/>
                </a:solidFill>
              </a:rPr>
              <a:t>How is Hep B Spread?       </a:t>
            </a:r>
          </a:p>
        </p:txBody>
      </p:sp>
      <p:sp>
        <p:nvSpPr>
          <p:cNvPr id="3" name="Content Placeholder 2">
            <a:extLst>
              <a:ext uri="{FF2B5EF4-FFF2-40B4-BE49-F238E27FC236}">
                <a16:creationId xmlns:a16="http://schemas.microsoft.com/office/drawing/2014/main" id="{EA2458D4-1ABC-216F-DD8D-F586E4F14556}"/>
              </a:ext>
            </a:extLst>
          </p:cNvPr>
          <p:cNvSpPr>
            <a:spLocks noGrp="1"/>
          </p:cNvSpPr>
          <p:nvPr>
            <p:ph idx="1"/>
          </p:nvPr>
        </p:nvSpPr>
        <p:spPr/>
        <p:txBody>
          <a:bodyPr>
            <a:normAutofit fontScale="92500" lnSpcReduction="10000"/>
          </a:bodyPr>
          <a:lstStyle/>
          <a:p>
            <a:pPr marL="174708" indent="-174708">
              <a:buFont typeface="Arial" panose="020B0604020202020204" pitchFamily="34" charset="0"/>
              <a:buChar char="•"/>
            </a:pPr>
            <a:r>
              <a:rPr lang="en-US" dirty="0">
                <a:effectLst/>
              </a:rPr>
              <a:t>Birth (spread from an infected mother to her baby during birth)</a:t>
            </a:r>
          </a:p>
          <a:p>
            <a:pPr marL="174708" indent="-174708">
              <a:buFont typeface="Arial" panose="020B0604020202020204" pitchFamily="34" charset="0"/>
              <a:buChar char="•"/>
            </a:pPr>
            <a:r>
              <a:rPr lang="en-US" dirty="0">
                <a:effectLst/>
              </a:rPr>
              <a:t>Sex with an infected partner</a:t>
            </a:r>
          </a:p>
          <a:p>
            <a:pPr marL="174708" indent="-174708">
              <a:buFont typeface="Arial" panose="020B0604020202020204" pitchFamily="34" charset="0"/>
              <a:buChar char="•"/>
            </a:pPr>
            <a:r>
              <a:rPr lang="en-US" dirty="0">
                <a:effectLst/>
              </a:rPr>
              <a:t>Sharing needles, syringes, or other drug-injection equipment</a:t>
            </a:r>
          </a:p>
          <a:p>
            <a:pPr marL="174708" indent="-174708">
              <a:buFont typeface="Arial" panose="020B0604020202020204" pitchFamily="34" charset="0"/>
              <a:buChar char="•"/>
            </a:pPr>
            <a:r>
              <a:rPr lang="en-US" dirty="0">
                <a:effectLst/>
              </a:rPr>
              <a:t>Sharing items such as razors, toothbrushes or glucose monitoring devices with an infected person</a:t>
            </a:r>
          </a:p>
          <a:p>
            <a:pPr marL="174708" indent="-174708">
              <a:buFont typeface="Arial" panose="020B0604020202020204" pitchFamily="34" charset="0"/>
              <a:buChar char="•"/>
            </a:pPr>
            <a:r>
              <a:rPr lang="en-US" dirty="0">
                <a:effectLst/>
              </a:rPr>
              <a:t>Direct contact with the blood or open sores of an infected person</a:t>
            </a:r>
          </a:p>
          <a:p>
            <a:pPr marL="174708" indent="-174708">
              <a:buFont typeface="Arial" panose="020B0604020202020204" pitchFamily="34" charset="0"/>
              <a:buChar char="•"/>
            </a:pPr>
            <a:r>
              <a:rPr lang="en-US" dirty="0">
                <a:effectLst/>
              </a:rPr>
              <a:t>Exposure to blood from needlesticks or other sharp instruments</a:t>
            </a:r>
          </a:p>
          <a:p>
            <a:pPr marL="174708" indent="-174708">
              <a:buFont typeface="Arial" panose="020B0604020202020204" pitchFamily="34" charset="0"/>
              <a:buChar char="•"/>
            </a:pPr>
            <a:r>
              <a:rPr lang="en-US" dirty="0">
                <a:effectLst/>
              </a:rPr>
              <a:t>It can survive outside the body for 7 days</a:t>
            </a:r>
          </a:p>
          <a:p>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HBV is not spread through food or water, sharing eating utensils, breastfeeding, hugging, kissing, hand holding, coughing, or sneezing.</a:t>
            </a:r>
          </a:p>
          <a:p>
            <a:endParaRPr lang="en-US" dirty="0"/>
          </a:p>
        </p:txBody>
      </p:sp>
      <p:sp>
        <p:nvSpPr>
          <p:cNvPr id="4" name="Slide Number Placeholder 3">
            <a:extLst>
              <a:ext uri="{FF2B5EF4-FFF2-40B4-BE49-F238E27FC236}">
                <a16:creationId xmlns:a16="http://schemas.microsoft.com/office/drawing/2014/main" id="{2441F71E-6D8C-1CD3-8525-C28D6604D38D}"/>
              </a:ext>
            </a:extLst>
          </p:cNvPr>
          <p:cNvSpPr>
            <a:spLocks noGrp="1"/>
          </p:cNvSpPr>
          <p:nvPr>
            <p:ph type="sldNum" sz="quarter" idx="12"/>
          </p:nvPr>
        </p:nvSpPr>
        <p:spPr/>
        <p:txBody>
          <a:bodyPr/>
          <a:lstStyle/>
          <a:p>
            <a:fld id="{800FDB27-A926-4607-A714-F3D347B0C156}" type="slidenum">
              <a:rPr lang="en-US" smtClean="0"/>
              <a:t>3</a:t>
            </a:fld>
            <a:endParaRPr lang="en-US"/>
          </a:p>
        </p:txBody>
      </p:sp>
    </p:spTree>
    <p:extLst>
      <p:ext uri="{BB962C8B-B14F-4D97-AF65-F5344CB8AC3E}">
        <p14:creationId xmlns:p14="http://schemas.microsoft.com/office/powerpoint/2010/main" val="294151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6C5E-EBE1-CB57-4A8D-C720897DF92D}"/>
              </a:ext>
            </a:extLst>
          </p:cNvPr>
          <p:cNvSpPr>
            <a:spLocks noGrp="1"/>
          </p:cNvSpPr>
          <p:nvPr>
            <p:ph type="title"/>
          </p:nvPr>
        </p:nvSpPr>
        <p:spPr/>
        <p:txBody>
          <a:bodyPr>
            <a:normAutofit/>
          </a:bodyPr>
          <a:lstStyle/>
          <a:p>
            <a:r>
              <a:rPr lang="en-US" dirty="0">
                <a:solidFill>
                  <a:srgbClr val="00B050"/>
                </a:solidFill>
              </a:rPr>
              <a:t>PHB Case Management Guidance</a:t>
            </a:r>
          </a:p>
        </p:txBody>
      </p:sp>
      <p:sp>
        <p:nvSpPr>
          <p:cNvPr id="3" name="Content Placeholder 2">
            <a:extLst>
              <a:ext uri="{FF2B5EF4-FFF2-40B4-BE49-F238E27FC236}">
                <a16:creationId xmlns:a16="http://schemas.microsoft.com/office/drawing/2014/main" id="{695DB09C-944F-4D7F-A15B-4A7CC25193B2}"/>
              </a:ext>
            </a:extLst>
          </p:cNvPr>
          <p:cNvSpPr>
            <a:spLocks noGrp="1"/>
          </p:cNvSpPr>
          <p:nvPr>
            <p:ph idx="1"/>
          </p:nvPr>
        </p:nvSpPr>
        <p:spPr/>
        <p:txBody>
          <a:bodyPr/>
          <a:lstStyle/>
          <a:p>
            <a:pPr>
              <a:buFont typeface="Arial" panose="020B0604020202020204" pitchFamily="34" charset="0"/>
              <a:buChar char="•"/>
            </a:pPr>
            <a:r>
              <a:rPr lang="en-US" dirty="0"/>
              <a:t> LHD has 30 days from notification to create pregnant woman’s event, do investigation and assign to the State for reporting and case management.</a:t>
            </a:r>
          </a:p>
          <a:p>
            <a:pPr>
              <a:buFont typeface="Arial" panose="020B0604020202020204" pitchFamily="34" charset="0"/>
              <a:buChar char="•"/>
            </a:pPr>
            <a:r>
              <a:rPr lang="en-US" dirty="0"/>
              <a:t> Very important to establish a relationship with the mother as you will be tracking her through her pregnancy and until infant is 9-12 months of age or older if necessary.</a:t>
            </a:r>
          </a:p>
          <a:p>
            <a:pPr>
              <a:buFont typeface="Arial" panose="020B0604020202020204" pitchFamily="34" charset="0"/>
              <a:buChar char="•"/>
            </a:pPr>
            <a:r>
              <a:rPr lang="en-US" dirty="0"/>
              <a:t> Provide Control Measures for mother and infant and document in the Clinical Package.  </a:t>
            </a:r>
          </a:p>
          <a:p>
            <a:pPr lvl="1">
              <a:buFont typeface="Wingdings" panose="05000000000000000000" pitchFamily="2" charset="2"/>
              <a:buChar char="Ø"/>
            </a:pPr>
            <a:r>
              <a:rPr lang="en-US" dirty="0"/>
              <a:t>Even if mother has been reported before, you should review control measures for both mother and infant and document in the event</a:t>
            </a:r>
          </a:p>
          <a:p>
            <a:pPr>
              <a:buFont typeface="Arial" panose="020B0604020202020204" pitchFamily="34" charset="0"/>
              <a:buChar char="•"/>
            </a:pPr>
            <a:r>
              <a:rPr lang="en-US" dirty="0"/>
              <a:t> Have a tracking mechanism for you to track when infant will be delivered based on EDD</a:t>
            </a:r>
          </a:p>
        </p:txBody>
      </p:sp>
      <p:sp>
        <p:nvSpPr>
          <p:cNvPr id="4" name="Slide Number Placeholder 3">
            <a:extLst>
              <a:ext uri="{FF2B5EF4-FFF2-40B4-BE49-F238E27FC236}">
                <a16:creationId xmlns:a16="http://schemas.microsoft.com/office/drawing/2014/main" id="{58A6A8BC-87E3-D435-564D-EC610C7E9932}"/>
              </a:ext>
            </a:extLst>
          </p:cNvPr>
          <p:cNvSpPr>
            <a:spLocks noGrp="1"/>
          </p:cNvSpPr>
          <p:nvPr>
            <p:ph type="sldNum" sz="quarter" idx="12"/>
          </p:nvPr>
        </p:nvSpPr>
        <p:spPr/>
        <p:txBody>
          <a:bodyPr/>
          <a:lstStyle/>
          <a:p>
            <a:fld id="{800FDB27-A926-4607-A714-F3D347B0C156}" type="slidenum">
              <a:rPr lang="en-US" smtClean="0"/>
              <a:t>30</a:t>
            </a:fld>
            <a:endParaRPr lang="en-US"/>
          </a:p>
        </p:txBody>
      </p:sp>
    </p:spTree>
    <p:extLst>
      <p:ext uri="{BB962C8B-B14F-4D97-AF65-F5344CB8AC3E}">
        <p14:creationId xmlns:p14="http://schemas.microsoft.com/office/powerpoint/2010/main" val="3165225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434B7-D9C8-4EE0-9756-C4177BD7338A}"/>
              </a:ext>
            </a:extLst>
          </p:cNvPr>
          <p:cNvSpPr>
            <a:spLocks noGrp="1"/>
          </p:cNvSpPr>
          <p:nvPr>
            <p:ph idx="1"/>
          </p:nvPr>
        </p:nvSpPr>
        <p:spPr>
          <a:xfrm>
            <a:off x="1336977" y="1863490"/>
            <a:ext cx="9129796" cy="4191082"/>
          </a:xfrm>
        </p:spPr>
        <p:txBody>
          <a:bodyPr/>
          <a:lstStyle/>
          <a:p>
            <a:pPr>
              <a:buFont typeface="Arial" panose="020B0604020202020204" pitchFamily="34" charset="0"/>
              <a:buChar char="•"/>
            </a:pPr>
            <a:r>
              <a:rPr lang="en-US" sz="2400" dirty="0"/>
              <a:t> Pregnancy status should be determined for </a:t>
            </a:r>
            <a:r>
              <a:rPr lang="en-US" sz="2400" b="1" u="sng" dirty="0"/>
              <a:t>ALL</a:t>
            </a:r>
            <a:r>
              <a:rPr lang="en-US" sz="2400" dirty="0"/>
              <a:t> positive HBV lab results received for women of childbearing age (</a:t>
            </a:r>
            <a:r>
              <a:rPr lang="en-US" sz="2400" b="1" dirty="0"/>
              <a:t>14-50 years</a:t>
            </a:r>
            <a:r>
              <a:rPr lang="en-US" sz="2400" dirty="0"/>
              <a:t>) and documented in NC EDSS.</a:t>
            </a:r>
          </a:p>
          <a:p>
            <a:pPr>
              <a:buFont typeface="Arial" panose="020B0604020202020204" pitchFamily="34" charset="0"/>
              <a:buChar char="•"/>
            </a:pPr>
            <a:r>
              <a:rPr lang="en-US" sz="2400" dirty="0"/>
              <a:t> All HBsAg-positive pregnant women should be entered into case management for tracking of their pregnancy.</a:t>
            </a:r>
            <a:endParaRPr lang="en-US" sz="2400" b="1" dirty="0"/>
          </a:p>
          <a:p>
            <a:pPr>
              <a:buFont typeface="Arial" panose="020B0604020202020204" pitchFamily="34" charset="0"/>
              <a:buChar char="•"/>
            </a:pPr>
            <a:endParaRPr lang="en-US" sz="2400" b="1" dirty="0"/>
          </a:p>
          <a:p>
            <a:endParaRPr lang="en-US" dirty="0"/>
          </a:p>
        </p:txBody>
      </p:sp>
      <p:sp>
        <p:nvSpPr>
          <p:cNvPr id="4" name="Slide Number Placeholder 3">
            <a:extLst>
              <a:ext uri="{FF2B5EF4-FFF2-40B4-BE49-F238E27FC236}">
                <a16:creationId xmlns:a16="http://schemas.microsoft.com/office/drawing/2014/main" id="{F9EC1699-B9BA-4F69-B80B-4272A976B0BC}"/>
              </a:ext>
            </a:extLst>
          </p:cNvPr>
          <p:cNvSpPr>
            <a:spLocks noGrp="1"/>
          </p:cNvSpPr>
          <p:nvPr>
            <p:ph type="sldNum" sz="quarter" idx="12"/>
          </p:nvPr>
        </p:nvSpPr>
        <p:spPr/>
        <p:txBody>
          <a:bodyPr/>
          <a:lstStyle/>
          <a:p>
            <a:fld id="{800FDB27-A926-4607-A714-F3D347B0C156}" type="slidenum">
              <a:rPr lang="en-US" smtClean="0"/>
              <a:t>31</a:t>
            </a:fld>
            <a:endParaRPr lang="en-US"/>
          </a:p>
        </p:txBody>
      </p:sp>
      <p:sp>
        <p:nvSpPr>
          <p:cNvPr id="5" name="Title 1">
            <a:extLst>
              <a:ext uri="{FF2B5EF4-FFF2-40B4-BE49-F238E27FC236}">
                <a16:creationId xmlns:a16="http://schemas.microsoft.com/office/drawing/2014/main" id="{090397B0-7B4C-4152-AABD-7E5E8E15811B}"/>
              </a:ext>
            </a:extLst>
          </p:cNvPr>
          <p:cNvSpPr>
            <a:spLocks noGrp="1"/>
          </p:cNvSpPr>
          <p:nvPr>
            <p:ph type="title"/>
          </p:nvPr>
        </p:nvSpPr>
        <p:spPr/>
        <p:txBody>
          <a:bodyPr>
            <a:normAutofit fontScale="90000"/>
          </a:bodyPr>
          <a:lstStyle/>
          <a:p>
            <a:r>
              <a:rPr lang="en-US" sz="5400" dirty="0">
                <a:solidFill>
                  <a:srgbClr val="00B050"/>
                </a:solidFill>
              </a:rPr>
              <a:t>Guidance of Case Management Cont.</a:t>
            </a:r>
          </a:p>
        </p:txBody>
      </p:sp>
    </p:spTree>
    <p:extLst>
      <p:ext uri="{BB962C8B-B14F-4D97-AF65-F5344CB8AC3E}">
        <p14:creationId xmlns:p14="http://schemas.microsoft.com/office/powerpoint/2010/main" val="3815155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62A5-6DC2-4952-93E0-85EC68C8425A}"/>
              </a:ext>
            </a:extLst>
          </p:cNvPr>
          <p:cNvSpPr>
            <a:spLocks noGrp="1"/>
          </p:cNvSpPr>
          <p:nvPr>
            <p:ph type="title"/>
          </p:nvPr>
        </p:nvSpPr>
        <p:spPr/>
        <p:txBody>
          <a:bodyPr/>
          <a:lstStyle/>
          <a:p>
            <a:r>
              <a:rPr lang="en-US" dirty="0">
                <a:solidFill>
                  <a:srgbClr val="00B050"/>
                </a:solidFill>
              </a:rPr>
              <a:t>Case Management</a:t>
            </a:r>
            <a:br>
              <a:rPr lang="en-US" dirty="0">
                <a:solidFill>
                  <a:srgbClr val="00B050"/>
                </a:solidFill>
              </a:rPr>
            </a:br>
            <a:r>
              <a:rPr lang="en-US" dirty="0">
                <a:solidFill>
                  <a:srgbClr val="00B050"/>
                </a:solidFill>
              </a:rPr>
              <a:t>Tracking Methods</a:t>
            </a:r>
            <a:endParaRPr lang="en-US" dirty="0"/>
          </a:p>
        </p:txBody>
      </p:sp>
      <p:sp>
        <p:nvSpPr>
          <p:cNvPr id="3" name="Content Placeholder 2">
            <a:extLst>
              <a:ext uri="{FF2B5EF4-FFF2-40B4-BE49-F238E27FC236}">
                <a16:creationId xmlns:a16="http://schemas.microsoft.com/office/drawing/2014/main" id="{E26558F5-A0B3-420B-890A-7ECCDB4F69EB}"/>
              </a:ext>
            </a:extLst>
          </p:cNvPr>
          <p:cNvSpPr>
            <a:spLocks noGrp="1"/>
          </p:cNvSpPr>
          <p:nvPr>
            <p:ph idx="1"/>
          </p:nvPr>
        </p:nvSpPr>
        <p:spPr>
          <a:xfrm>
            <a:off x="1097280" y="1972194"/>
            <a:ext cx="4846320" cy="4023360"/>
          </a:xfrm>
        </p:spPr>
        <p:txBody>
          <a:bodyPr/>
          <a:lstStyle/>
          <a:p>
            <a:pPr>
              <a:buFont typeface="Arial" panose="020B0604020202020204" pitchFamily="34" charset="0"/>
              <a:buChar char="•"/>
            </a:pPr>
            <a:r>
              <a:rPr lang="en-US" sz="2400" dirty="0">
                <a:solidFill>
                  <a:schemeClr val="tx1"/>
                </a:solidFill>
              </a:rPr>
              <a:t> Variety of ways to track</a:t>
            </a:r>
          </a:p>
          <a:p>
            <a:pPr>
              <a:buFont typeface="Arial" panose="020B0604020202020204" pitchFamily="34" charset="0"/>
              <a:buChar char="•"/>
            </a:pPr>
            <a:r>
              <a:rPr lang="en-US" sz="2400" dirty="0">
                <a:solidFill>
                  <a:schemeClr val="tx1"/>
                </a:solidFill>
              </a:rPr>
              <a:t> Notify provider, contact, and index case </a:t>
            </a:r>
          </a:p>
          <a:p>
            <a:pPr>
              <a:buFont typeface="Arial" panose="020B0604020202020204" pitchFamily="34" charset="0"/>
              <a:buChar char="•"/>
            </a:pPr>
            <a:r>
              <a:rPr lang="en-US" sz="2400" dirty="0">
                <a:solidFill>
                  <a:schemeClr val="tx1"/>
                </a:solidFill>
              </a:rPr>
              <a:t> Generate a reminder letter or call two weeks before intervention is due.</a:t>
            </a:r>
          </a:p>
          <a:p>
            <a:pPr>
              <a:buFont typeface="Arial" panose="020B0604020202020204" pitchFamily="34" charset="0"/>
              <a:buChar char="•"/>
            </a:pPr>
            <a:r>
              <a:rPr lang="en-US" sz="2400" dirty="0">
                <a:solidFill>
                  <a:schemeClr val="tx1"/>
                </a:solidFill>
              </a:rPr>
              <a:t> Any method is acceptable as long as it assures correct and timely follow-up for testing and/or vaccination. </a:t>
            </a:r>
          </a:p>
          <a:p>
            <a:endParaRPr lang="en-US" dirty="0"/>
          </a:p>
        </p:txBody>
      </p:sp>
      <p:sp>
        <p:nvSpPr>
          <p:cNvPr id="4" name="Slide Number Placeholder 3">
            <a:extLst>
              <a:ext uri="{FF2B5EF4-FFF2-40B4-BE49-F238E27FC236}">
                <a16:creationId xmlns:a16="http://schemas.microsoft.com/office/drawing/2014/main" id="{5CB36AAE-C473-43F8-9CCE-B38AB03A0F37}"/>
              </a:ext>
            </a:extLst>
          </p:cNvPr>
          <p:cNvSpPr>
            <a:spLocks noGrp="1"/>
          </p:cNvSpPr>
          <p:nvPr>
            <p:ph type="sldNum" sz="quarter" idx="12"/>
          </p:nvPr>
        </p:nvSpPr>
        <p:spPr/>
        <p:txBody>
          <a:bodyPr/>
          <a:lstStyle/>
          <a:p>
            <a:fld id="{800FDB27-A926-4607-A714-F3D347B0C156}" type="slidenum">
              <a:rPr lang="en-US" smtClean="0"/>
              <a:t>32</a:t>
            </a:fld>
            <a:endParaRPr lang="en-US"/>
          </a:p>
        </p:txBody>
      </p:sp>
      <p:pic>
        <p:nvPicPr>
          <p:cNvPr id="5" name="Picture 4">
            <a:extLst>
              <a:ext uri="{FF2B5EF4-FFF2-40B4-BE49-F238E27FC236}">
                <a16:creationId xmlns:a16="http://schemas.microsoft.com/office/drawing/2014/main" id="{1CB580F9-2D2B-455F-81AD-D42140936854}"/>
              </a:ext>
            </a:extLst>
          </p:cNvPr>
          <p:cNvPicPr>
            <a:picLocks noChangeAspect="1"/>
          </p:cNvPicPr>
          <p:nvPr/>
        </p:nvPicPr>
        <p:blipFill>
          <a:blip r:embed="rId3"/>
          <a:stretch>
            <a:fillRect/>
          </a:stretch>
        </p:blipFill>
        <p:spPr>
          <a:xfrm>
            <a:off x="6261120" y="2218376"/>
            <a:ext cx="4951363" cy="3278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2591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74753-FE97-4B57-AB7B-928FE4B35A7A}"/>
              </a:ext>
            </a:extLst>
          </p:cNvPr>
          <p:cNvSpPr>
            <a:spLocks noGrp="1"/>
          </p:cNvSpPr>
          <p:nvPr>
            <p:ph type="sldNum" sz="quarter" idx="12"/>
          </p:nvPr>
        </p:nvSpPr>
        <p:spPr/>
        <p:txBody>
          <a:bodyPr/>
          <a:lstStyle/>
          <a:p>
            <a:fld id="{800FDB27-A926-4607-A714-F3D347B0C156}" type="slidenum">
              <a:rPr lang="en-US" smtClean="0"/>
              <a:t>33</a:t>
            </a:fld>
            <a:endParaRPr lang="en-US"/>
          </a:p>
        </p:txBody>
      </p:sp>
      <p:pic>
        <p:nvPicPr>
          <p:cNvPr id="3" name="Picture 2">
            <a:extLst>
              <a:ext uri="{FF2B5EF4-FFF2-40B4-BE49-F238E27FC236}">
                <a16:creationId xmlns:a16="http://schemas.microsoft.com/office/drawing/2014/main" id="{76486F1A-4128-4E44-BACE-F3EFA7F0E998}"/>
              </a:ext>
            </a:extLst>
          </p:cNvPr>
          <p:cNvPicPr>
            <a:picLocks noChangeAspect="1"/>
          </p:cNvPicPr>
          <p:nvPr/>
        </p:nvPicPr>
        <p:blipFill>
          <a:blip r:embed="rId3"/>
          <a:stretch>
            <a:fillRect/>
          </a:stretch>
        </p:blipFill>
        <p:spPr>
          <a:xfrm>
            <a:off x="1126405" y="310718"/>
            <a:ext cx="4614500" cy="57349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a:extLst>
              <a:ext uri="{FF2B5EF4-FFF2-40B4-BE49-F238E27FC236}">
                <a16:creationId xmlns:a16="http://schemas.microsoft.com/office/drawing/2014/main" id="{5F62AED3-40E6-44DC-A29D-C291425319A7}"/>
              </a:ext>
            </a:extLst>
          </p:cNvPr>
          <p:cNvPicPr>
            <a:picLocks noChangeAspect="1"/>
          </p:cNvPicPr>
          <p:nvPr/>
        </p:nvPicPr>
        <p:blipFill>
          <a:blip r:embed="rId4"/>
          <a:stretch>
            <a:fillRect/>
          </a:stretch>
        </p:blipFill>
        <p:spPr>
          <a:xfrm>
            <a:off x="6441819" y="204185"/>
            <a:ext cx="4770664" cy="59480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28740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155E-8DFC-4E11-970D-39275A926E73}"/>
              </a:ext>
            </a:extLst>
          </p:cNvPr>
          <p:cNvSpPr>
            <a:spLocks noGrp="1"/>
          </p:cNvSpPr>
          <p:nvPr>
            <p:ph type="title"/>
          </p:nvPr>
        </p:nvSpPr>
        <p:spPr/>
        <p:txBody>
          <a:bodyPr/>
          <a:lstStyle/>
          <a:p>
            <a:r>
              <a:rPr lang="en-US" dirty="0">
                <a:solidFill>
                  <a:srgbClr val="00B050"/>
                </a:solidFill>
              </a:rPr>
              <a:t>Tracking Methods</a:t>
            </a:r>
            <a:endParaRPr lang="en-US" dirty="0"/>
          </a:p>
        </p:txBody>
      </p:sp>
      <p:sp>
        <p:nvSpPr>
          <p:cNvPr id="5" name="Content Placeholder 4">
            <a:extLst>
              <a:ext uri="{FF2B5EF4-FFF2-40B4-BE49-F238E27FC236}">
                <a16:creationId xmlns:a16="http://schemas.microsoft.com/office/drawing/2014/main" id="{74673AC8-C221-435B-B5F2-1B64E9D7F7A5}"/>
              </a:ext>
            </a:extLst>
          </p:cNvPr>
          <p:cNvSpPr>
            <a:spLocks noGrp="1"/>
          </p:cNvSpPr>
          <p:nvPr>
            <p:ph sz="half" idx="1"/>
          </p:nvPr>
        </p:nvSpPr>
        <p:spPr>
          <a:ln w="19050">
            <a:solidFill>
              <a:schemeClr val="tx1"/>
            </a:solidFill>
          </a:ln>
        </p:spPr>
        <p:txBody>
          <a:bodyPr>
            <a:normAutofit lnSpcReduction="10000"/>
          </a:bodyPr>
          <a:lstStyle/>
          <a:p>
            <a:pPr marL="0" indent="0" algn="ctr">
              <a:buNone/>
            </a:pPr>
            <a:r>
              <a:rPr lang="en-US" b="1" dirty="0">
                <a:solidFill>
                  <a:schemeClr val="tx2">
                    <a:lumMod val="60000"/>
                    <a:lumOff val="40000"/>
                  </a:schemeClr>
                </a:solidFill>
              </a:rPr>
              <a:t>Case File/Tickler System</a:t>
            </a:r>
          </a:p>
          <a:p>
            <a:pPr marL="284163" indent="-115888">
              <a:buFont typeface="Arial" panose="020B0604020202020204" pitchFamily="34" charset="0"/>
              <a:buChar char="•"/>
            </a:pPr>
            <a:r>
              <a:rPr lang="en-US" dirty="0"/>
              <a:t> One file or sheet for index case and each contact</a:t>
            </a:r>
          </a:p>
          <a:p>
            <a:pPr marL="284163" indent="-115888">
              <a:buFont typeface="Arial" panose="020B0604020202020204" pitchFamily="34" charset="0"/>
              <a:buChar char="•"/>
            </a:pPr>
            <a:r>
              <a:rPr lang="en-US" dirty="0"/>
              <a:t> Can be color-coded</a:t>
            </a:r>
          </a:p>
          <a:p>
            <a:pPr marL="284163" indent="-115888">
              <a:buFont typeface="Arial" panose="020B0604020202020204" pitchFamily="34" charset="0"/>
              <a:buChar char="•"/>
            </a:pPr>
            <a:r>
              <a:rPr lang="en-US" dirty="0"/>
              <a:t> Periodic review is required </a:t>
            </a:r>
          </a:p>
          <a:p>
            <a:pPr marL="284163" indent="-115888">
              <a:buFont typeface="Arial" panose="020B0604020202020204" pitchFamily="34" charset="0"/>
              <a:buChar char="•"/>
            </a:pPr>
            <a:r>
              <a:rPr lang="en-US" dirty="0"/>
              <a:t> Advantage: All information relating to case or contact is on one file/sheet.</a:t>
            </a:r>
          </a:p>
          <a:p>
            <a:pPr marL="284163" indent="-115888">
              <a:buFont typeface="Arial" panose="020B0604020202020204" pitchFamily="34" charset="0"/>
              <a:buChar char="•"/>
            </a:pPr>
            <a:r>
              <a:rPr lang="en-US" dirty="0"/>
              <a:t> Disadvantage: Must review each case on a regular basis to ensure that all cases, contacts, or providers are notified in a timely manner of required interventions. </a:t>
            </a:r>
          </a:p>
          <a:p>
            <a:endParaRPr lang="en-US" dirty="0"/>
          </a:p>
        </p:txBody>
      </p:sp>
      <p:sp>
        <p:nvSpPr>
          <p:cNvPr id="6" name="Content Placeholder 5">
            <a:extLst>
              <a:ext uri="{FF2B5EF4-FFF2-40B4-BE49-F238E27FC236}">
                <a16:creationId xmlns:a16="http://schemas.microsoft.com/office/drawing/2014/main" id="{F3EFDEC6-A539-4962-9CB4-EBD731841F75}"/>
              </a:ext>
            </a:extLst>
          </p:cNvPr>
          <p:cNvSpPr>
            <a:spLocks noGrp="1"/>
          </p:cNvSpPr>
          <p:nvPr>
            <p:ph sz="half" idx="2"/>
          </p:nvPr>
        </p:nvSpPr>
        <p:spPr>
          <a:ln w="19050">
            <a:solidFill>
              <a:schemeClr val="tx1"/>
            </a:solidFill>
          </a:ln>
        </p:spPr>
        <p:txBody>
          <a:bodyPr/>
          <a:lstStyle/>
          <a:p>
            <a:pPr algn="ctr"/>
            <a:r>
              <a:rPr lang="en-US" b="1" dirty="0">
                <a:solidFill>
                  <a:schemeClr val="tx2">
                    <a:lumMod val="60000"/>
                    <a:lumOff val="40000"/>
                  </a:schemeClr>
                </a:solidFill>
              </a:rPr>
              <a:t>NC EDSS Task Feature</a:t>
            </a:r>
          </a:p>
          <a:p>
            <a:pPr marL="346075" indent="-177800">
              <a:buFont typeface="Arial" panose="020B0604020202020204" pitchFamily="34" charset="0"/>
              <a:buChar char="•"/>
            </a:pPr>
            <a:r>
              <a:rPr lang="en-US" dirty="0"/>
              <a:t> Provides a method in NC EDSS to track or follow-up the interventions needed. </a:t>
            </a:r>
          </a:p>
          <a:p>
            <a:pPr marL="346075" indent="-177800">
              <a:buFont typeface="Arial" panose="020B0604020202020204" pitchFamily="34" charset="0"/>
              <a:buChar char="•"/>
            </a:pPr>
            <a:r>
              <a:rPr lang="en-US" dirty="0"/>
              <a:t> By creating a task which notes the date an intervention is needed, the CD nurse can assure that interventions are provided at the scheduled dates and times.  </a:t>
            </a:r>
          </a:p>
          <a:p>
            <a:endParaRPr lang="en-US" dirty="0"/>
          </a:p>
        </p:txBody>
      </p:sp>
      <p:sp>
        <p:nvSpPr>
          <p:cNvPr id="4" name="Slide Number Placeholder 3">
            <a:extLst>
              <a:ext uri="{FF2B5EF4-FFF2-40B4-BE49-F238E27FC236}">
                <a16:creationId xmlns:a16="http://schemas.microsoft.com/office/drawing/2014/main" id="{718963EC-7BF6-405D-86C1-61B5168BC5B3}"/>
              </a:ext>
            </a:extLst>
          </p:cNvPr>
          <p:cNvSpPr>
            <a:spLocks noGrp="1"/>
          </p:cNvSpPr>
          <p:nvPr>
            <p:ph type="sldNum" sz="quarter" idx="12"/>
          </p:nvPr>
        </p:nvSpPr>
        <p:spPr/>
        <p:txBody>
          <a:bodyPr/>
          <a:lstStyle/>
          <a:p>
            <a:fld id="{800FDB27-A926-4607-A714-F3D347B0C156}" type="slidenum">
              <a:rPr lang="en-US" smtClean="0"/>
              <a:t>34</a:t>
            </a:fld>
            <a:endParaRPr lang="en-US"/>
          </a:p>
        </p:txBody>
      </p:sp>
    </p:spTree>
    <p:extLst>
      <p:ext uri="{BB962C8B-B14F-4D97-AF65-F5344CB8AC3E}">
        <p14:creationId xmlns:p14="http://schemas.microsoft.com/office/powerpoint/2010/main" val="224278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B224C7-EEB2-40EF-B413-8E0C27C17F37}"/>
              </a:ext>
            </a:extLst>
          </p:cNvPr>
          <p:cNvSpPr>
            <a:spLocks noGrp="1"/>
          </p:cNvSpPr>
          <p:nvPr>
            <p:ph type="sldNum" sz="quarter" idx="12"/>
          </p:nvPr>
        </p:nvSpPr>
        <p:spPr/>
        <p:txBody>
          <a:bodyPr/>
          <a:lstStyle/>
          <a:p>
            <a:fld id="{800FDB27-A926-4607-A714-F3D347B0C156}" type="slidenum">
              <a:rPr lang="en-US" smtClean="0"/>
              <a:t>35</a:t>
            </a:fld>
            <a:endParaRPr lang="en-US"/>
          </a:p>
        </p:txBody>
      </p:sp>
      <p:sp>
        <p:nvSpPr>
          <p:cNvPr id="7" name="Title 5">
            <a:extLst>
              <a:ext uri="{FF2B5EF4-FFF2-40B4-BE49-F238E27FC236}">
                <a16:creationId xmlns:a16="http://schemas.microsoft.com/office/drawing/2014/main" id="{BFEEB492-7D75-45E7-96EF-96A878B96239}"/>
              </a:ext>
            </a:extLst>
          </p:cNvPr>
          <p:cNvSpPr>
            <a:spLocks noGrp="1"/>
          </p:cNvSpPr>
          <p:nvPr>
            <p:ph type="title"/>
          </p:nvPr>
        </p:nvSpPr>
        <p:spPr/>
        <p:txBody>
          <a:bodyPr/>
          <a:lstStyle/>
          <a:p>
            <a:r>
              <a:rPr lang="en-US" dirty="0">
                <a:solidFill>
                  <a:srgbClr val="00B050"/>
                </a:solidFill>
              </a:rPr>
              <a:t>NC EDSS Task Function</a:t>
            </a:r>
          </a:p>
        </p:txBody>
      </p:sp>
      <p:pic>
        <p:nvPicPr>
          <p:cNvPr id="8" name="Content Placeholder 7">
            <a:extLst>
              <a:ext uri="{FF2B5EF4-FFF2-40B4-BE49-F238E27FC236}">
                <a16:creationId xmlns:a16="http://schemas.microsoft.com/office/drawing/2014/main" id="{C9F7DB5B-E443-4659-B12E-DACF354FC09F}"/>
              </a:ext>
            </a:extLst>
          </p:cNvPr>
          <p:cNvPicPr>
            <a:picLocks noChangeAspect="1"/>
          </p:cNvPicPr>
          <p:nvPr/>
        </p:nvPicPr>
        <p:blipFill>
          <a:blip r:embed="rId3"/>
          <a:stretch>
            <a:fillRect/>
          </a:stretch>
        </p:blipFill>
        <p:spPr>
          <a:xfrm>
            <a:off x="1949415" y="1846263"/>
            <a:ext cx="8353496" cy="4022725"/>
          </a:xfrm>
          <a:prstGeom prst="rect">
            <a:avLst/>
          </a:prstGeom>
        </p:spPr>
      </p:pic>
    </p:spTree>
    <p:extLst>
      <p:ext uri="{BB962C8B-B14F-4D97-AF65-F5344CB8AC3E}">
        <p14:creationId xmlns:p14="http://schemas.microsoft.com/office/powerpoint/2010/main" val="1758285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7379-A68F-01FF-C9D7-524BC02B945B}"/>
              </a:ext>
            </a:extLst>
          </p:cNvPr>
          <p:cNvSpPr>
            <a:spLocks noGrp="1"/>
          </p:cNvSpPr>
          <p:nvPr>
            <p:ph type="title"/>
          </p:nvPr>
        </p:nvSpPr>
        <p:spPr/>
        <p:txBody>
          <a:bodyPr/>
          <a:lstStyle/>
          <a:p>
            <a:r>
              <a:rPr lang="en-US" dirty="0">
                <a:solidFill>
                  <a:srgbClr val="00B050"/>
                </a:solidFill>
              </a:rPr>
              <a:t>HBsAg-Positive Pregnant Woman who Has Not Been Reported Before</a:t>
            </a:r>
          </a:p>
        </p:txBody>
      </p:sp>
      <p:sp>
        <p:nvSpPr>
          <p:cNvPr id="3" name="Content Placeholder 2">
            <a:extLst>
              <a:ext uri="{FF2B5EF4-FFF2-40B4-BE49-F238E27FC236}">
                <a16:creationId xmlns:a16="http://schemas.microsoft.com/office/drawing/2014/main" id="{FB66333F-9680-6329-F40A-C8FA7E1B5462}"/>
              </a:ext>
            </a:extLst>
          </p:cNvPr>
          <p:cNvSpPr>
            <a:spLocks noGrp="1"/>
          </p:cNvSpPr>
          <p:nvPr>
            <p:ph idx="1"/>
          </p:nvPr>
        </p:nvSpPr>
        <p:spPr/>
        <p:txBody>
          <a:bodyPr/>
          <a:lstStyle/>
          <a:p>
            <a:pPr>
              <a:buFont typeface="Arial" panose="020B0604020202020204" pitchFamily="34" charset="0"/>
              <a:buChar char="•"/>
            </a:pPr>
            <a:r>
              <a:rPr lang="en-US" dirty="0"/>
              <a:t> LHD has 30 days from notification to investigate and send the event to the State</a:t>
            </a:r>
          </a:p>
          <a:p>
            <a:pPr>
              <a:buFont typeface="Arial" panose="020B0604020202020204" pitchFamily="34" charset="0"/>
              <a:buChar char="•"/>
            </a:pPr>
            <a:r>
              <a:rPr lang="en-US" dirty="0"/>
              <a:t> Investigate to determine if the event is Acute or Chronic </a:t>
            </a:r>
          </a:p>
          <a:p>
            <a:pPr>
              <a:buFont typeface="Arial" panose="020B0604020202020204" pitchFamily="34" charset="0"/>
              <a:buChar char="•"/>
            </a:pPr>
            <a:r>
              <a:rPr lang="en-US" dirty="0"/>
              <a:t> Complete the following packages</a:t>
            </a:r>
          </a:p>
          <a:p>
            <a:pPr lvl="1">
              <a:buFont typeface="Wingdings" panose="05000000000000000000" pitchFamily="2" charset="2"/>
              <a:buChar char="Ø"/>
            </a:pPr>
            <a:r>
              <a:rPr lang="en-US" dirty="0"/>
              <a:t>Demographic</a:t>
            </a:r>
          </a:p>
          <a:p>
            <a:pPr lvl="1">
              <a:buFont typeface="Wingdings" panose="05000000000000000000" pitchFamily="2" charset="2"/>
              <a:buChar char="Ø"/>
            </a:pPr>
            <a:r>
              <a:rPr lang="en-US" dirty="0"/>
              <a:t>Clinical</a:t>
            </a:r>
          </a:p>
          <a:p>
            <a:pPr lvl="1">
              <a:buFont typeface="Wingdings" panose="05000000000000000000" pitchFamily="2" charset="2"/>
              <a:buChar char="Ø"/>
            </a:pPr>
            <a:r>
              <a:rPr lang="en-US" dirty="0"/>
              <a:t>Risk History</a:t>
            </a:r>
          </a:p>
          <a:p>
            <a:pPr lvl="1">
              <a:buFont typeface="Wingdings" panose="05000000000000000000" pitchFamily="2" charset="2"/>
              <a:buChar char="Ø"/>
            </a:pPr>
            <a:r>
              <a:rPr lang="en-US" dirty="0"/>
              <a:t>Vaccine Information</a:t>
            </a:r>
          </a:p>
          <a:p>
            <a:pPr>
              <a:buFont typeface="Arial" panose="020B0604020202020204" pitchFamily="34" charset="0"/>
              <a:buChar char="•"/>
            </a:pPr>
            <a:r>
              <a:rPr lang="en-US" dirty="0"/>
              <a:t> Assign to the State Registrar to report to CDC; the State Registrar will forward the event to PCM for Case Management</a:t>
            </a:r>
          </a:p>
          <a:p>
            <a:pPr>
              <a:buFont typeface="Arial" panose="020B0604020202020204" pitchFamily="34" charset="0"/>
              <a:buChar char="•"/>
            </a:pPr>
            <a:r>
              <a:rPr lang="en-US" dirty="0"/>
              <a:t>PCM will send back to LHD for tracking until delivery. Submit to PCM  when delivered</a:t>
            </a:r>
          </a:p>
        </p:txBody>
      </p:sp>
      <p:sp>
        <p:nvSpPr>
          <p:cNvPr id="4" name="Slide Number Placeholder 3">
            <a:extLst>
              <a:ext uri="{FF2B5EF4-FFF2-40B4-BE49-F238E27FC236}">
                <a16:creationId xmlns:a16="http://schemas.microsoft.com/office/drawing/2014/main" id="{A261147F-BFAA-1247-1FF0-60F76AEDABC3}"/>
              </a:ext>
            </a:extLst>
          </p:cNvPr>
          <p:cNvSpPr>
            <a:spLocks noGrp="1"/>
          </p:cNvSpPr>
          <p:nvPr>
            <p:ph type="sldNum" sz="quarter" idx="12"/>
          </p:nvPr>
        </p:nvSpPr>
        <p:spPr/>
        <p:txBody>
          <a:bodyPr/>
          <a:lstStyle/>
          <a:p>
            <a:fld id="{800FDB27-A926-4607-A714-F3D347B0C156}" type="slidenum">
              <a:rPr lang="en-US" smtClean="0"/>
              <a:t>36</a:t>
            </a:fld>
            <a:endParaRPr lang="en-US"/>
          </a:p>
        </p:txBody>
      </p:sp>
    </p:spTree>
    <p:extLst>
      <p:ext uri="{BB962C8B-B14F-4D97-AF65-F5344CB8AC3E}">
        <p14:creationId xmlns:p14="http://schemas.microsoft.com/office/powerpoint/2010/main" val="3488783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5BCD-D8A8-2AF7-4FE3-6C9283378526}"/>
              </a:ext>
            </a:extLst>
          </p:cNvPr>
          <p:cNvSpPr>
            <a:spLocks noGrp="1"/>
          </p:cNvSpPr>
          <p:nvPr>
            <p:ph type="title"/>
          </p:nvPr>
        </p:nvSpPr>
        <p:spPr/>
        <p:txBody>
          <a:bodyPr/>
          <a:lstStyle/>
          <a:p>
            <a:r>
              <a:rPr lang="en-US" dirty="0">
                <a:solidFill>
                  <a:srgbClr val="00B050"/>
                </a:solidFill>
              </a:rPr>
              <a:t>Lab condition report when a woman has been previously reported</a:t>
            </a:r>
          </a:p>
        </p:txBody>
      </p:sp>
      <p:sp>
        <p:nvSpPr>
          <p:cNvPr id="3" name="Content Placeholder 2">
            <a:extLst>
              <a:ext uri="{FF2B5EF4-FFF2-40B4-BE49-F238E27FC236}">
                <a16:creationId xmlns:a16="http://schemas.microsoft.com/office/drawing/2014/main" id="{735E92B1-38D0-BA73-5822-64892BE97AD8}"/>
              </a:ext>
            </a:extLst>
          </p:cNvPr>
          <p:cNvSpPr>
            <a:spLocks noGrp="1"/>
          </p:cNvSpPr>
          <p:nvPr>
            <p:ph idx="1"/>
          </p:nvPr>
        </p:nvSpPr>
        <p:spPr/>
        <p:txBody>
          <a:bodyPr/>
          <a:lstStyle/>
          <a:p>
            <a:pPr>
              <a:buFont typeface="Arial" panose="020B0604020202020204" pitchFamily="34" charset="0"/>
              <a:buChar char="•"/>
            </a:pPr>
            <a:r>
              <a:rPr lang="en-US" dirty="0"/>
              <a:t> If a woman has been previously reported, the new lab will create a Lab Condition Report Event.  </a:t>
            </a:r>
          </a:p>
          <a:p>
            <a:pPr>
              <a:buFont typeface="Arial" panose="020B0604020202020204" pitchFamily="34" charset="0"/>
              <a:buChar char="•"/>
            </a:pPr>
            <a:r>
              <a:rPr lang="en-US" dirty="0"/>
              <a:t> If the woman is pregnant, leave the event as a Lab Condition Report, complete the Subsequent Package Report and send the event to PCM.  </a:t>
            </a:r>
          </a:p>
          <a:p>
            <a:pPr>
              <a:buFont typeface="Arial" panose="020B0604020202020204" pitchFamily="34" charset="0"/>
              <a:buChar char="•"/>
            </a:pPr>
            <a:r>
              <a:rPr lang="en-US" dirty="0"/>
              <a:t> Provide Control Measures for mother and infant and document in the Subsequent Package.  </a:t>
            </a:r>
          </a:p>
          <a:p>
            <a:pPr lvl="1">
              <a:buFont typeface="Wingdings" panose="05000000000000000000" pitchFamily="2" charset="2"/>
              <a:buChar char="Ø"/>
            </a:pPr>
            <a:r>
              <a:rPr lang="en-US" dirty="0"/>
              <a:t>Even if mother has been reported before, you should review control measures for both mother and infant and document in the event.</a:t>
            </a:r>
          </a:p>
          <a:p>
            <a:pPr>
              <a:buFont typeface="Arial" panose="020B0604020202020204" pitchFamily="34" charset="0"/>
              <a:buChar char="•"/>
            </a:pPr>
            <a:r>
              <a:rPr lang="en-US" dirty="0"/>
              <a:t> LHD will follow this pregnancy in the Lab Condition Report and when the baby delivers, PCM will send the event to the State Registrar to merge it with the original event.</a:t>
            </a:r>
          </a:p>
          <a:p>
            <a:pPr marL="0">
              <a:buNone/>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9ABA37A-EED4-72BF-E538-1D062581FD2F}"/>
              </a:ext>
            </a:extLst>
          </p:cNvPr>
          <p:cNvSpPr>
            <a:spLocks noGrp="1"/>
          </p:cNvSpPr>
          <p:nvPr>
            <p:ph type="sldNum" sz="quarter" idx="12"/>
          </p:nvPr>
        </p:nvSpPr>
        <p:spPr/>
        <p:txBody>
          <a:bodyPr/>
          <a:lstStyle/>
          <a:p>
            <a:fld id="{800FDB27-A926-4607-A714-F3D347B0C156}" type="slidenum">
              <a:rPr lang="en-US" smtClean="0"/>
              <a:t>37</a:t>
            </a:fld>
            <a:endParaRPr lang="en-US"/>
          </a:p>
        </p:txBody>
      </p:sp>
    </p:spTree>
    <p:extLst>
      <p:ext uri="{BB962C8B-B14F-4D97-AF65-F5344CB8AC3E}">
        <p14:creationId xmlns:p14="http://schemas.microsoft.com/office/powerpoint/2010/main" val="178051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C0E4-12BC-412E-8E02-AC99A7A781F8}"/>
              </a:ext>
            </a:extLst>
          </p:cNvPr>
          <p:cNvSpPr>
            <a:spLocks noGrp="1"/>
          </p:cNvSpPr>
          <p:nvPr>
            <p:ph type="title"/>
          </p:nvPr>
        </p:nvSpPr>
        <p:spPr/>
        <p:txBody>
          <a:bodyPr>
            <a:normAutofit/>
          </a:bodyPr>
          <a:lstStyle/>
          <a:p>
            <a:pPr algn="ctr"/>
            <a:r>
              <a:rPr lang="en-US" sz="4400" dirty="0">
                <a:solidFill>
                  <a:srgbClr val="00B050"/>
                </a:solidFill>
              </a:rPr>
              <a:t>NC EDSS Documentation – Pregnancy Status</a:t>
            </a:r>
          </a:p>
        </p:txBody>
      </p:sp>
      <p:sp>
        <p:nvSpPr>
          <p:cNvPr id="4" name="Slide Number Placeholder 3">
            <a:extLst>
              <a:ext uri="{FF2B5EF4-FFF2-40B4-BE49-F238E27FC236}">
                <a16:creationId xmlns:a16="http://schemas.microsoft.com/office/drawing/2014/main" id="{E2ACC5F3-51C2-4810-A116-360AE3112835}"/>
              </a:ext>
            </a:extLst>
          </p:cNvPr>
          <p:cNvSpPr>
            <a:spLocks noGrp="1"/>
          </p:cNvSpPr>
          <p:nvPr>
            <p:ph type="sldNum" sz="quarter" idx="12"/>
          </p:nvPr>
        </p:nvSpPr>
        <p:spPr/>
        <p:txBody>
          <a:bodyPr/>
          <a:lstStyle/>
          <a:p>
            <a:fld id="{800FDB27-A926-4607-A714-F3D347B0C156}" type="slidenum">
              <a:rPr lang="en-US" smtClean="0"/>
              <a:t>38</a:t>
            </a:fld>
            <a:endParaRPr lang="en-US"/>
          </a:p>
        </p:txBody>
      </p:sp>
      <p:pic>
        <p:nvPicPr>
          <p:cNvPr id="14" name="Content Placeholder 13">
            <a:extLst>
              <a:ext uri="{FF2B5EF4-FFF2-40B4-BE49-F238E27FC236}">
                <a16:creationId xmlns:a16="http://schemas.microsoft.com/office/drawing/2014/main" id="{E1EEDCA6-19A4-4E1D-9033-3B2B7B38D2C0}"/>
              </a:ext>
            </a:extLst>
          </p:cNvPr>
          <p:cNvPicPr>
            <a:picLocks noGrp="1" noChangeAspect="1"/>
          </p:cNvPicPr>
          <p:nvPr>
            <p:ph idx="1"/>
          </p:nvPr>
        </p:nvPicPr>
        <p:blipFill>
          <a:blip r:embed="rId3"/>
          <a:stretch>
            <a:fillRect/>
          </a:stretch>
        </p:blipFill>
        <p:spPr>
          <a:xfrm>
            <a:off x="604921" y="1900990"/>
            <a:ext cx="5724525" cy="3143250"/>
          </a:xfrm>
          <a:prstGeom prst="rect">
            <a:avLst/>
          </a:prstGeom>
          <a:ln w="28575">
            <a:solidFill>
              <a:schemeClr val="accent2"/>
            </a:solidFill>
          </a:ln>
        </p:spPr>
      </p:pic>
      <p:pic>
        <p:nvPicPr>
          <p:cNvPr id="11" name="Picture 10">
            <a:extLst>
              <a:ext uri="{FF2B5EF4-FFF2-40B4-BE49-F238E27FC236}">
                <a16:creationId xmlns:a16="http://schemas.microsoft.com/office/drawing/2014/main" id="{40AB99AC-198D-43BE-8BFB-CA1E465641E6}"/>
              </a:ext>
            </a:extLst>
          </p:cNvPr>
          <p:cNvPicPr>
            <a:picLocks noChangeAspect="1"/>
          </p:cNvPicPr>
          <p:nvPr/>
        </p:nvPicPr>
        <p:blipFill>
          <a:blip r:embed="rId4"/>
          <a:stretch>
            <a:fillRect/>
          </a:stretch>
        </p:blipFill>
        <p:spPr>
          <a:xfrm>
            <a:off x="5893769" y="3503446"/>
            <a:ext cx="5942925" cy="2632660"/>
          </a:xfrm>
          <a:prstGeom prst="rect">
            <a:avLst/>
          </a:prstGeom>
          <a:ln w="28575">
            <a:solidFill>
              <a:srgbClr val="0070C0"/>
            </a:solidFill>
          </a:ln>
        </p:spPr>
      </p:pic>
      <p:sp>
        <p:nvSpPr>
          <p:cNvPr id="15" name="TextBox 14">
            <a:extLst>
              <a:ext uri="{FF2B5EF4-FFF2-40B4-BE49-F238E27FC236}">
                <a16:creationId xmlns:a16="http://schemas.microsoft.com/office/drawing/2014/main" id="{76AA3BEA-091F-4396-BFE5-ED76743A70D7}"/>
              </a:ext>
            </a:extLst>
          </p:cNvPr>
          <p:cNvSpPr txBox="1"/>
          <p:nvPr/>
        </p:nvSpPr>
        <p:spPr>
          <a:xfrm>
            <a:off x="6664723" y="2158738"/>
            <a:ext cx="4836694" cy="923330"/>
          </a:xfrm>
          <a:prstGeom prst="rect">
            <a:avLst/>
          </a:prstGeom>
          <a:noFill/>
          <a:ln w="28575">
            <a:solidFill>
              <a:srgbClr val="0070C0"/>
            </a:solidFill>
          </a:ln>
        </p:spPr>
        <p:txBody>
          <a:bodyPr wrap="square" rtlCol="0">
            <a:spAutoFit/>
          </a:bodyPr>
          <a:lstStyle/>
          <a:p>
            <a:pPr algn="ctr"/>
            <a:r>
              <a:rPr lang="en-US" dirty="0"/>
              <a:t>Document pregnancy and pregnancy details in the </a:t>
            </a:r>
            <a:r>
              <a:rPr lang="en-US" b="1" dirty="0"/>
              <a:t>clinical package </a:t>
            </a:r>
            <a:r>
              <a:rPr lang="en-US" dirty="0"/>
              <a:t>or </a:t>
            </a:r>
            <a:r>
              <a:rPr lang="en-US" b="1" dirty="0"/>
              <a:t>Hep B Subsequent Report Package</a:t>
            </a:r>
          </a:p>
        </p:txBody>
      </p:sp>
      <p:sp>
        <p:nvSpPr>
          <p:cNvPr id="19" name="Arrow: Curved Left 18">
            <a:extLst>
              <a:ext uri="{FF2B5EF4-FFF2-40B4-BE49-F238E27FC236}">
                <a16:creationId xmlns:a16="http://schemas.microsoft.com/office/drawing/2014/main" id="{4C2980CC-F414-42D3-A584-B6CCA426B236}"/>
              </a:ext>
            </a:extLst>
          </p:cNvPr>
          <p:cNvSpPr/>
          <p:nvPr/>
        </p:nvSpPr>
        <p:spPr>
          <a:xfrm>
            <a:off x="5393255" y="4928737"/>
            <a:ext cx="500514" cy="7982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14C9A7E-D4C3-4543-A7EF-4AFA05CFB6E2}"/>
              </a:ext>
            </a:extLst>
          </p:cNvPr>
          <p:cNvSpPr txBox="1"/>
          <p:nvPr/>
        </p:nvSpPr>
        <p:spPr>
          <a:xfrm>
            <a:off x="1003177" y="5327884"/>
            <a:ext cx="4213716" cy="923330"/>
          </a:xfrm>
          <a:prstGeom prst="rect">
            <a:avLst/>
          </a:prstGeom>
          <a:noFill/>
        </p:spPr>
        <p:txBody>
          <a:bodyPr wrap="square" rtlCol="0">
            <a:spAutoFit/>
          </a:bodyPr>
          <a:lstStyle/>
          <a:p>
            <a:r>
              <a:rPr lang="en-US" dirty="0"/>
              <a:t>Once the event is entered into case-management by state PHB, don’t forget to enter insurance information. </a:t>
            </a:r>
          </a:p>
        </p:txBody>
      </p:sp>
    </p:spTree>
    <p:extLst>
      <p:ext uri="{BB962C8B-B14F-4D97-AF65-F5344CB8AC3E}">
        <p14:creationId xmlns:p14="http://schemas.microsoft.com/office/powerpoint/2010/main" val="851888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60DB-2C7D-6AF8-4373-D9769DEA1E31}"/>
              </a:ext>
            </a:extLst>
          </p:cNvPr>
          <p:cNvSpPr>
            <a:spLocks noGrp="1"/>
          </p:cNvSpPr>
          <p:nvPr>
            <p:ph type="title"/>
          </p:nvPr>
        </p:nvSpPr>
        <p:spPr/>
        <p:txBody>
          <a:bodyPr/>
          <a:lstStyle/>
          <a:p>
            <a:r>
              <a:rPr lang="en-US" dirty="0">
                <a:solidFill>
                  <a:srgbClr val="00B050"/>
                </a:solidFill>
              </a:rPr>
              <a:t>Infant’s Event</a:t>
            </a:r>
          </a:p>
        </p:txBody>
      </p:sp>
      <p:sp>
        <p:nvSpPr>
          <p:cNvPr id="3" name="Content Placeholder 2">
            <a:extLst>
              <a:ext uri="{FF2B5EF4-FFF2-40B4-BE49-F238E27FC236}">
                <a16:creationId xmlns:a16="http://schemas.microsoft.com/office/drawing/2014/main" id="{33368760-049B-603A-300C-EAF5C702C14B}"/>
              </a:ext>
            </a:extLst>
          </p:cNvPr>
          <p:cNvSpPr>
            <a:spLocks noGrp="1"/>
          </p:cNvSpPr>
          <p:nvPr>
            <p:ph idx="1"/>
          </p:nvPr>
        </p:nvSpPr>
        <p:spPr/>
        <p:txBody>
          <a:bodyPr/>
          <a:lstStyle/>
          <a:p>
            <a:pPr>
              <a:buFont typeface="Arial" panose="020B0604020202020204" pitchFamily="34" charset="0"/>
              <a:buChar char="•"/>
            </a:pPr>
            <a:r>
              <a:rPr lang="en-US" dirty="0"/>
              <a:t> Create infant’s event, link to mother’s event and assign both events to PCM within 30 days of birth (</a:t>
            </a:r>
            <a:r>
              <a:rPr lang="en-US" b="1" dirty="0"/>
              <a:t>this is a monitoring requirement</a:t>
            </a:r>
            <a:r>
              <a:rPr lang="en-US" dirty="0"/>
              <a:t>)</a:t>
            </a:r>
          </a:p>
          <a:p>
            <a:pPr>
              <a:buFont typeface="Arial" panose="020B0604020202020204" pitchFamily="34" charset="0"/>
              <a:buChar char="•"/>
            </a:pPr>
            <a:r>
              <a:rPr lang="en-US" dirty="0"/>
              <a:t> Complete the following packages:</a:t>
            </a:r>
          </a:p>
          <a:p>
            <a:pPr lvl="1">
              <a:buFont typeface="Wingdings" panose="05000000000000000000" pitchFamily="2" charset="2"/>
              <a:buChar char="Ø"/>
            </a:pPr>
            <a:r>
              <a:rPr lang="en-US" dirty="0"/>
              <a:t>Demographic</a:t>
            </a:r>
          </a:p>
          <a:p>
            <a:pPr lvl="1">
              <a:buFont typeface="Wingdings" panose="05000000000000000000" pitchFamily="2" charset="2"/>
              <a:buChar char="Ø"/>
            </a:pPr>
            <a:r>
              <a:rPr lang="en-US" dirty="0"/>
              <a:t>Clinical</a:t>
            </a:r>
          </a:p>
          <a:p>
            <a:pPr lvl="1">
              <a:buFont typeface="Wingdings" panose="05000000000000000000" pitchFamily="2" charset="2"/>
              <a:buChar char="Ø"/>
            </a:pPr>
            <a:r>
              <a:rPr lang="en-US" dirty="0"/>
              <a:t>Vaccine Information</a:t>
            </a:r>
          </a:p>
          <a:p>
            <a:pPr>
              <a:buFont typeface="Arial" panose="020B0604020202020204" pitchFamily="34" charset="0"/>
              <a:buChar char="•"/>
            </a:pPr>
            <a:r>
              <a:rPr lang="en-US" dirty="0"/>
              <a:t> Document that control measures for the infant were given to the mother in the infant’s event</a:t>
            </a:r>
          </a:p>
          <a:p>
            <a:pPr lvl="1">
              <a:buFont typeface="Wingdings" panose="05000000000000000000" pitchFamily="2" charset="2"/>
              <a:buChar char="Ø"/>
            </a:pPr>
            <a:r>
              <a:rPr lang="en-US" dirty="0"/>
              <a:t>Hep B vaccine series</a:t>
            </a:r>
          </a:p>
          <a:p>
            <a:pPr lvl="1">
              <a:buFont typeface="Wingdings" panose="05000000000000000000" pitchFamily="2" charset="2"/>
              <a:buChar char="Ø"/>
            </a:pPr>
            <a:r>
              <a:rPr lang="en-US" dirty="0"/>
              <a:t>PVST completed as CDC recommends</a:t>
            </a:r>
          </a:p>
          <a:p>
            <a:pPr>
              <a:buFont typeface="Arial" panose="020B0604020202020204" pitchFamily="34" charset="0"/>
              <a:buChar char="•"/>
            </a:pPr>
            <a:r>
              <a:rPr lang="en-US" dirty="0"/>
              <a:t> You will follow the infant for at least 9-12 months or until the PVST is complete</a:t>
            </a:r>
          </a:p>
          <a:p>
            <a:endParaRPr lang="en-US" dirty="0"/>
          </a:p>
        </p:txBody>
      </p:sp>
      <p:sp>
        <p:nvSpPr>
          <p:cNvPr id="4" name="Slide Number Placeholder 3">
            <a:extLst>
              <a:ext uri="{FF2B5EF4-FFF2-40B4-BE49-F238E27FC236}">
                <a16:creationId xmlns:a16="http://schemas.microsoft.com/office/drawing/2014/main" id="{23357DC3-75AF-D294-F271-D5FE00E059AA}"/>
              </a:ext>
            </a:extLst>
          </p:cNvPr>
          <p:cNvSpPr>
            <a:spLocks noGrp="1"/>
          </p:cNvSpPr>
          <p:nvPr>
            <p:ph type="sldNum" sz="quarter" idx="12"/>
          </p:nvPr>
        </p:nvSpPr>
        <p:spPr/>
        <p:txBody>
          <a:bodyPr/>
          <a:lstStyle/>
          <a:p>
            <a:fld id="{800FDB27-A926-4607-A714-F3D347B0C156}" type="slidenum">
              <a:rPr lang="en-US" smtClean="0"/>
              <a:t>39</a:t>
            </a:fld>
            <a:endParaRPr lang="en-US"/>
          </a:p>
        </p:txBody>
      </p:sp>
    </p:spTree>
    <p:extLst>
      <p:ext uri="{BB962C8B-B14F-4D97-AF65-F5344CB8AC3E}">
        <p14:creationId xmlns:p14="http://schemas.microsoft.com/office/powerpoint/2010/main" val="101701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D490-D048-8D44-555C-C4B63194F25C}"/>
              </a:ext>
            </a:extLst>
          </p:cNvPr>
          <p:cNvSpPr>
            <a:spLocks noGrp="1"/>
          </p:cNvSpPr>
          <p:nvPr>
            <p:ph type="title"/>
          </p:nvPr>
        </p:nvSpPr>
        <p:spPr/>
        <p:txBody>
          <a:bodyPr/>
          <a:lstStyle/>
          <a:p>
            <a:r>
              <a:rPr lang="en-US" dirty="0">
                <a:solidFill>
                  <a:srgbClr val="00B050"/>
                </a:solidFill>
              </a:rPr>
              <a:t>Outcomes of Hep B After Infection</a:t>
            </a:r>
          </a:p>
        </p:txBody>
      </p:sp>
      <p:sp>
        <p:nvSpPr>
          <p:cNvPr id="3" name="Content Placeholder 2">
            <a:extLst>
              <a:ext uri="{FF2B5EF4-FFF2-40B4-BE49-F238E27FC236}">
                <a16:creationId xmlns:a16="http://schemas.microsoft.com/office/drawing/2014/main" id="{7EE7E47F-B187-CE1C-5524-AC73950AA4E6}"/>
              </a:ext>
            </a:extLst>
          </p:cNvPr>
          <p:cNvSpPr>
            <a:spLocks noGrp="1"/>
          </p:cNvSpPr>
          <p:nvPr>
            <p:ph idx="1"/>
          </p:nvPr>
        </p:nvSpPr>
        <p:spPr/>
        <p:txBody>
          <a:bodyPr/>
          <a:lstStyle/>
          <a:p>
            <a:r>
              <a:rPr lang="en-US" dirty="0"/>
              <a:t>Once infected with the hepatitis B virus there are three possible outcomes. </a:t>
            </a:r>
          </a:p>
          <a:p>
            <a:pPr marL="0" indent="0">
              <a:buNone/>
            </a:pPr>
            <a:r>
              <a:rPr lang="en-US" dirty="0"/>
              <a:t>1. Fulminant liver failure is the most severe form of acute hepatitis b which causes extensive liver cell necrosis resulting in liver failure and sometimes death. Thankfully, this form of acute hepatitis b is uncommon, occurring in only 1% of acute hepatitis b cases. </a:t>
            </a:r>
          </a:p>
          <a:p>
            <a:pPr marL="0" indent="0">
              <a:buNone/>
            </a:pPr>
            <a:r>
              <a:rPr lang="en-US" dirty="0"/>
              <a:t>2. The HBV is spontaneously cleared from the body within a few months and immunity develops. </a:t>
            </a:r>
          </a:p>
          <a:p>
            <a:pPr marL="0" indent="0">
              <a:buNone/>
            </a:pPr>
            <a:r>
              <a:rPr lang="en-US" dirty="0"/>
              <a:t>3. Failure to clear the initial HBV infection resulting in lifelong infection. 6 to 10% of infected adults will develop chronic infection. Without appropriate medical management, 1 in 4 chronically infected persons will die from cirrhosis, liver failure, or liver cancer. </a:t>
            </a:r>
          </a:p>
          <a:p>
            <a:pPr marL="0" indent="0">
              <a:buFont typeface="Arial" panose="020B0604020202020204" pitchFamily="34" charset="0"/>
              <a:buNone/>
            </a:pPr>
            <a:endParaRPr lang="en-US" dirty="0">
              <a:effectLst/>
            </a:endParaRPr>
          </a:p>
          <a:p>
            <a:endParaRPr lang="en-US" dirty="0"/>
          </a:p>
        </p:txBody>
      </p:sp>
      <p:sp>
        <p:nvSpPr>
          <p:cNvPr id="4" name="Slide Number Placeholder 3">
            <a:extLst>
              <a:ext uri="{FF2B5EF4-FFF2-40B4-BE49-F238E27FC236}">
                <a16:creationId xmlns:a16="http://schemas.microsoft.com/office/drawing/2014/main" id="{B0D6AE81-05CA-9968-3931-19054EAD821A}"/>
              </a:ext>
            </a:extLst>
          </p:cNvPr>
          <p:cNvSpPr>
            <a:spLocks noGrp="1"/>
          </p:cNvSpPr>
          <p:nvPr>
            <p:ph type="sldNum" sz="quarter" idx="12"/>
          </p:nvPr>
        </p:nvSpPr>
        <p:spPr/>
        <p:txBody>
          <a:bodyPr/>
          <a:lstStyle/>
          <a:p>
            <a:fld id="{800FDB27-A926-4607-A714-F3D347B0C156}" type="slidenum">
              <a:rPr lang="en-US" smtClean="0"/>
              <a:t>4</a:t>
            </a:fld>
            <a:endParaRPr lang="en-US"/>
          </a:p>
        </p:txBody>
      </p:sp>
    </p:spTree>
    <p:extLst>
      <p:ext uri="{BB962C8B-B14F-4D97-AF65-F5344CB8AC3E}">
        <p14:creationId xmlns:p14="http://schemas.microsoft.com/office/powerpoint/2010/main" val="2320039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2A35-99CB-4C67-89CC-02DF0A531034}"/>
              </a:ext>
            </a:extLst>
          </p:cNvPr>
          <p:cNvSpPr>
            <a:spLocks noGrp="1"/>
          </p:cNvSpPr>
          <p:nvPr>
            <p:ph type="title"/>
          </p:nvPr>
        </p:nvSpPr>
        <p:spPr>
          <a:xfrm>
            <a:off x="1097280" y="286603"/>
            <a:ext cx="10058400" cy="1450757"/>
          </a:xfrm>
        </p:spPr>
        <p:txBody>
          <a:bodyPr>
            <a:normAutofit/>
          </a:bodyPr>
          <a:lstStyle/>
          <a:p>
            <a:r>
              <a:rPr lang="en-US" sz="4400" dirty="0">
                <a:solidFill>
                  <a:srgbClr val="00B050"/>
                </a:solidFill>
              </a:rPr>
              <a:t>NC EDSS Documentation – Infant Linkage to Mother</a:t>
            </a:r>
          </a:p>
        </p:txBody>
      </p:sp>
      <p:sp>
        <p:nvSpPr>
          <p:cNvPr id="4" name="Slide Number Placeholder 3">
            <a:extLst>
              <a:ext uri="{FF2B5EF4-FFF2-40B4-BE49-F238E27FC236}">
                <a16:creationId xmlns:a16="http://schemas.microsoft.com/office/drawing/2014/main" id="{FAF81102-200E-4E3D-8BD6-4E8EA922BC65}"/>
              </a:ext>
            </a:extLst>
          </p:cNvPr>
          <p:cNvSpPr>
            <a:spLocks noGrp="1"/>
          </p:cNvSpPr>
          <p:nvPr>
            <p:ph type="sldNum" sz="quarter" idx="12"/>
          </p:nvPr>
        </p:nvSpPr>
        <p:spPr/>
        <p:txBody>
          <a:bodyPr/>
          <a:lstStyle/>
          <a:p>
            <a:fld id="{800FDB27-A926-4607-A714-F3D347B0C156}" type="slidenum">
              <a:rPr lang="en-US" smtClean="0"/>
              <a:t>40</a:t>
            </a:fld>
            <a:endParaRPr lang="en-US"/>
          </a:p>
        </p:txBody>
      </p:sp>
      <p:pic>
        <p:nvPicPr>
          <p:cNvPr id="7" name="Content Placeholder 6">
            <a:extLst>
              <a:ext uri="{FF2B5EF4-FFF2-40B4-BE49-F238E27FC236}">
                <a16:creationId xmlns:a16="http://schemas.microsoft.com/office/drawing/2014/main" id="{EB231939-602D-4C50-99E7-BD9F0E449069}"/>
              </a:ext>
            </a:extLst>
          </p:cNvPr>
          <p:cNvPicPr>
            <a:picLocks noGrp="1" noChangeAspect="1"/>
          </p:cNvPicPr>
          <p:nvPr>
            <p:ph idx="1"/>
          </p:nvPr>
        </p:nvPicPr>
        <p:blipFill>
          <a:blip r:embed="rId3"/>
          <a:stretch>
            <a:fillRect/>
          </a:stretch>
        </p:blipFill>
        <p:spPr>
          <a:xfrm>
            <a:off x="1557683" y="1942969"/>
            <a:ext cx="4364431" cy="4311207"/>
          </a:xfrm>
          <a:prstGeom prst="rect">
            <a:avLst/>
          </a:prstGeom>
        </p:spPr>
      </p:pic>
      <p:pic>
        <p:nvPicPr>
          <p:cNvPr id="12" name="Picture 11">
            <a:extLst>
              <a:ext uri="{FF2B5EF4-FFF2-40B4-BE49-F238E27FC236}">
                <a16:creationId xmlns:a16="http://schemas.microsoft.com/office/drawing/2014/main" id="{D73BDB7E-7942-4E24-995A-DA14B0F21949}"/>
              </a:ext>
            </a:extLst>
          </p:cNvPr>
          <p:cNvPicPr>
            <a:picLocks noChangeAspect="1"/>
          </p:cNvPicPr>
          <p:nvPr/>
        </p:nvPicPr>
        <p:blipFill>
          <a:blip r:embed="rId4"/>
          <a:stretch>
            <a:fillRect/>
          </a:stretch>
        </p:blipFill>
        <p:spPr>
          <a:xfrm>
            <a:off x="6593429" y="1815182"/>
            <a:ext cx="3675928" cy="4274334"/>
          </a:xfrm>
          <a:prstGeom prst="rect">
            <a:avLst/>
          </a:prstGeom>
        </p:spPr>
      </p:pic>
    </p:spTree>
    <p:extLst>
      <p:ext uri="{BB962C8B-B14F-4D97-AF65-F5344CB8AC3E}">
        <p14:creationId xmlns:p14="http://schemas.microsoft.com/office/powerpoint/2010/main" val="1071960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7026-701F-420B-AA54-348F1F3BCBF2}"/>
              </a:ext>
            </a:extLst>
          </p:cNvPr>
          <p:cNvSpPr>
            <a:spLocks noGrp="1"/>
          </p:cNvSpPr>
          <p:nvPr>
            <p:ph type="title"/>
          </p:nvPr>
        </p:nvSpPr>
        <p:spPr/>
        <p:txBody>
          <a:bodyPr/>
          <a:lstStyle/>
          <a:p>
            <a:r>
              <a:rPr lang="en-US" dirty="0">
                <a:solidFill>
                  <a:srgbClr val="00B050"/>
                </a:solidFill>
              </a:rPr>
              <a:t>NC EDSS Documentation - Infant</a:t>
            </a:r>
          </a:p>
        </p:txBody>
      </p:sp>
      <p:sp>
        <p:nvSpPr>
          <p:cNvPr id="4" name="Slide Number Placeholder 3">
            <a:extLst>
              <a:ext uri="{FF2B5EF4-FFF2-40B4-BE49-F238E27FC236}">
                <a16:creationId xmlns:a16="http://schemas.microsoft.com/office/drawing/2014/main" id="{134654BF-7A3A-4CA5-9132-78AE0EB8D713}"/>
              </a:ext>
            </a:extLst>
          </p:cNvPr>
          <p:cNvSpPr>
            <a:spLocks noGrp="1"/>
          </p:cNvSpPr>
          <p:nvPr>
            <p:ph type="sldNum" sz="quarter" idx="12"/>
          </p:nvPr>
        </p:nvSpPr>
        <p:spPr/>
        <p:txBody>
          <a:bodyPr/>
          <a:lstStyle/>
          <a:p>
            <a:fld id="{800FDB27-A926-4607-A714-F3D347B0C156}" type="slidenum">
              <a:rPr lang="en-US" smtClean="0"/>
              <a:t>41</a:t>
            </a:fld>
            <a:endParaRPr lang="en-US"/>
          </a:p>
        </p:txBody>
      </p:sp>
      <p:pic>
        <p:nvPicPr>
          <p:cNvPr id="8" name="Content Placeholder 7">
            <a:extLst>
              <a:ext uri="{FF2B5EF4-FFF2-40B4-BE49-F238E27FC236}">
                <a16:creationId xmlns:a16="http://schemas.microsoft.com/office/drawing/2014/main" id="{34DDF7F0-1D90-4335-9C98-71697DCA4234}"/>
              </a:ext>
            </a:extLst>
          </p:cNvPr>
          <p:cNvPicPr>
            <a:picLocks noGrp="1" noChangeAspect="1"/>
          </p:cNvPicPr>
          <p:nvPr>
            <p:ph idx="1"/>
          </p:nvPr>
        </p:nvPicPr>
        <p:blipFill>
          <a:blip r:embed="rId3"/>
          <a:stretch>
            <a:fillRect/>
          </a:stretch>
        </p:blipFill>
        <p:spPr>
          <a:xfrm>
            <a:off x="426831" y="2016333"/>
            <a:ext cx="4930825" cy="3829990"/>
          </a:xfrm>
          <a:prstGeom prst="rect">
            <a:avLst/>
          </a:prstGeom>
          <a:ln w="28575">
            <a:noFill/>
          </a:ln>
        </p:spPr>
      </p:pic>
      <p:sp>
        <p:nvSpPr>
          <p:cNvPr id="5" name="TextBox 4">
            <a:extLst>
              <a:ext uri="{FF2B5EF4-FFF2-40B4-BE49-F238E27FC236}">
                <a16:creationId xmlns:a16="http://schemas.microsoft.com/office/drawing/2014/main" id="{6A132F9B-A4FA-4382-AF84-F8279D1C2910}"/>
              </a:ext>
            </a:extLst>
          </p:cNvPr>
          <p:cNvSpPr txBox="1"/>
          <p:nvPr/>
        </p:nvSpPr>
        <p:spPr>
          <a:xfrm>
            <a:off x="6126480" y="3636907"/>
            <a:ext cx="5273336" cy="923330"/>
          </a:xfrm>
          <a:prstGeom prst="rect">
            <a:avLst/>
          </a:prstGeom>
          <a:noFill/>
        </p:spPr>
        <p:txBody>
          <a:bodyPr wrap="square" rtlCol="0">
            <a:spAutoFit/>
          </a:bodyPr>
          <a:lstStyle/>
          <a:p>
            <a:r>
              <a:rPr lang="en-US" dirty="0"/>
              <a:t>Once State PHB has entered the event into case-management, don’t forget to enter the insurance information. </a:t>
            </a:r>
          </a:p>
        </p:txBody>
      </p:sp>
      <p:sp>
        <p:nvSpPr>
          <p:cNvPr id="6" name="Arrow: Left-Up 5">
            <a:extLst>
              <a:ext uri="{FF2B5EF4-FFF2-40B4-BE49-F238E27FC236}">
                <a16:creationId xmlns:a16="http://schemas.microsoft.com/office/drawing/2014/main" id="{0461B200-6EF3-4127-A1DA-3721AC0ED331}"/>
              </a:ext>
            </a:extLst>
          </p:cNvPr>
          <p:cNvSpPr/>
          <p:nvPr/>
        </p:nvSpPr>
        <p:spPr>
          <a:xfrm>
            <a:off x="5805996" y="4643022"/>
            <a:ext cx="2858609" cy="98542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066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6901B-B9C9-498D-8046-0534882EF81C}"/>
              </a:ext>
            </a:extLst>
          </p:cNvPr>
          <p:cNvSpPr>
            <a:spLocks noGrp="1"/>
          </p:cNvSpPr>
          <p:nvPr>
            <p:ph type="sldNum" sz="quarter" idx="12"/>
          </p:nvPr>
        </p:nvSpPr>
        <p:spPr/>
        <p:txBody>
          <a:bodyPr/>
          <a:lstStyle/>
          <a:p>
            <a:fld id="{800FDB27-A926-4607-A714-F3D347B0C156}" type="slidenum">
              <a:rPr lang="en-US" smtClean="0"/>
              <a:t>42</a:t>
            </a:fld>
            <a:endParaRPr lang="en-US"/>
          </a:p>
        </p:txBody>
      </p:sp>
      <p:pic>
        <p:nvPicPr>
          <p:cNvPr id="5" name="Content Placeholder 4">
            <a:extLst>
              <a:ext uri="{FF2B5EF4-FFF2-40B4-BE49-F238E27FC236}">
                <a16:creationId xmlns:a16="http://schemas.microsoft.com/office/drawing/2014/main" id="{D9325672-7FD6-4923-B23C-D657EDE9F991}"/>
              </a:ext>
            </a:extLst>
          </p:cNvPr>
          <p:cNvPicPr>
            <a:picLocks noGrp="1" noChangeAspect="1"/>
          </p:cNvPicPr>
          <p:nvPr>
            <p:ph idx="4294967295"/>
          </p:nvPr>
        </p:nvPicPr>
        <p:blipFill>
          <a:blip r:embed="rId2"/>
          <a:stretch>
            <a:fillRect/>
          </a:stretch>
        </p:blipFill>
        <p:spPr>
          <a:xfrm>
            <a:off x="233464" y="287304"/>
            <a:ext cx="5904689" cy="3590708"/>
          </a:xfrm>
          <a:prstGeom prst="rect">
            <a:avLst/>
          </a:prstGeom>
        </p:spPr>
      </p:pic>
      <p:pic>
        <p:nvPicPr>
          <p:cNvPr id="6" name="Picture 5">
            <a:extLst>
              <a:ext uri="{FF2B5EF4-FFF2-40B4-BE49-F238E27FC236}">
                <a16:creationId xmlns:a16="http://schemas.microsoft.com/office/drawing/2014/main" id="{FC080090-5052-448A-884D-ECB801358DF8}"/>
              </a:ext>
            </a:extLst>
          </p:cNvPr>
          <p:cNvPicPr>
            <a:picLocks noChangeAspect="1"/>
          </p:cNvPicPr>
          <p:nvPr/>
        </p:nvPicPr>
        <p:blipFill>
          <a:blip r:embed="rId3"/>
          <a:stretch>
            <a:fillRect/>
          </a:stretch>
        </p:blipFill>
        <p:spPr>
          <a:xfrm>
            <a:off x="3105445" y="3429000"/>
            <a:ext cx="8753476" cy="2697446"/>
          </a:xfrm>
          <a:prstGeom prst="rect">
            <a:avLst/>
          </a:prstGeom>
        </p:spPr>
      </p:pic>
      <p:sp>
        <p:nvSpPr>
          <p:cNvPr id="7" name="TextBox 6">
            <a:extLst>
              <a:ext uri="{FF2B5EF4-FFF2-40B4-BE49-F238E27FC236}">
                <a16:creationId xmlns:a16="http://schemas.microsoft.com/office/drawing/2014/main" id="{DF888FC0-A5CE-492F-BEC3-D7D74F295152}"/>
              </a:ext>
            </a:extLst>
          </p:cNvPr>
          <p:cNvSpPr txBox="1"/>
          <p:nvPr/>
        </p:nvSpPr>
        <p:spPr>
          <a:xfrm>
            <a:off x="6420256" y="861323"/>
            <a:ext cx="5184842" cy="1446550"/>
          </a:xfrm>
          <a:prstGeom prst="rect">
            <a:avLst/>
          </a:prstGeom>
          <a:noFill/>
        </p:spPr>
        <p:txBody>
          <a:bodyPr wrap="square" rtlCol="0">
            <a:spAutoFit/>
          </a:bodyPr>
          <a:lstStyle/>
          <a:p>
            <a:pPr algn="ctr"/>
            <a:r>
              <a:rPr lang="en-US" sz="4400" dirty="0">
                <a:solidFill>
                  <a:srgbClr val="00B050"/>
                </a:solidFill>
              </a:rPr>
              <a:t>NC EDSS PEP Documentation</a:t>
            </a:r>
          </a:p>
        </p:txBody>
      </p:sp>
    </p:spTree>
    <p:extLst>
      <p:ext uri="{BB962C8B-B14F-4D97-AF65-F5344CB8AC3E}">
        <p14:creationId xmlns:p14="http://schemas.microsoft.com/office/powerpoint/2010/main" val="3645034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1FE1DA-FB1B-48C7-96AF-8F0BBC4EFF74}"/>
              </a:ext>
            </a:extLst>
          </p:cNvPr>
          <p:cNvSpPr>
            <a:spLocks noGrp="1"/>
          </p:cNvSpPr>
          <p:nvPr>
            <p:ph type="sldNum" sz="quarter" idx="12"/>
          </p:nvPr>
        </p:nvSpPr>
        <p:spPr/>
        <p:txBody>
          <a:bodyPr/>
          <a:lstStyle/>
          <a:p>
            <a:fld id="{800FDB27-A926-4607-A714-F3D347B0C156}" type="slidenum">
              <a:rPr lang="en-US" smtClean="0"/>
              <a:t>43</a:t>
            </a:fld>
            <a:endParaRPr lang="en-US"/>
          </a:p>
        </p:txBody>
      </p:sp>
      <p:pic>
        <p:nvPicPr>
          <p:cNvPr id="3" name="Picture 2">
            <a:extLst>
              <a:ext uri="{FF2B5EF4-FFF2-40B4-BE49-F238E27FC236}">
                <a16:creationId xmlns:a16="http://schemas.microsoft.com/office/drawing/2014/main" id="{5733F39B-46EC-41A5-81DF-076B0301D486}"/>
              </a:ext>
            </a:extLst>
          </p:cNvPr>
          <p:cNvPicPr>
            <a:picLocks noChangeAspect="1"/>
          </p:cNvPicPr>
          <p:nvPr/>
        </p:nvPicPr>
        <p:blipFill>
          <a:blip r:embed="rId2"/>
          <a:stretch>
            <a:fillRect/>
          </a:stretch>
        </p:blipFill>
        <p:spPr>
          <a:xfrm>
            <a:off x="140319" y="725330"/>
            <a:ext cx="10416151" cy="4832091"/>
          </a:xfrm>
          <a:prstGeom prst="rect">
            <a:avLst/>
          </a:prstGeom>
        </p:spPr>
      </p:pic>
      <p:pic>
        <p:nvPicPr>
          <p:cNvPr id="4" name="Picture 3">
            <a:extLst>
              <a:ext uri="{FF2B5EF4-FFF2-40B4-BE49-F238E27FC236}">
                <a16:creationId xmlns:a16="http://schemas.microsoft.com/office/drawing/2014/main" id="{C902562D-AAFA-4EF0-A650-0FDF8DBF5BFA}"/>
              </a:ext>
            </a:extLst>
          </p:cNvPr>
          <p:cNvPicPr>
            <a:picLocks noChangeAspect="1"/>
          </p:cNvPicPr>
          <p:nvPr/>
        </p:nvPicPr>
        <p:blipFill>
          <a:blip r:embed="rId3"/>
          <a:stretch>
            <a:fillRect/>
          </a:stretch>
        </p:blipFill>
        <p:spPr>
          <a:xfrm>
            <a:off x="5630846" y="3408701"/>
            <a:ext cx="6173827" cy="2796790"/>
          </a:xfrm>
          <a:prstGeom prst="rect">
            <a:avLst/>
          </a:prstGeom>
        </p:spPr>
      </p:pic>
      <p:sp>
        <p:nvSpPr>
          <p:cNvPr id="5" name="TextBox 4">
            <a:extLst>
              <a:ext uri="{FF2B5EF4-FFF2-40B4-BE49-F238E27FC236}">
                <a16:creationId xmlns:a16="http://schemas.microsoft.com/office/drawing/2014/main" id="{AF557EDD-011F-409E-B7DF-8D5601A4A1B1}"/>
              </a:ext>
            </a:extLst>
          </p:cNvPr>
          <p:cNvSpPr txBox="1"/>
          <p:nvPr/>
        </p:nvSpPr>
        <p:spPr>
          <a:xfrm>
            <a:off x="1163315" y="5646198"/>
            <a:ext cx="3444536" cy="646331"/>
          </a:xfrm>
          <a:prstGeom prst="rect">
            <a:avLst/>
          </a:prstGeom>
          <a:noFill/>
          <a:ln>
            <a:solidFill>
              <a:schemeClr val="tx1"/>
            </a:solidFill>
          </a:ln>
        </p:spPr>
        <p:txBody>
          <a:bodyPr wrap="square" rtlCol="0">
            <a:spAutoFit/>
          </a:bodyPr>
          <a:lstStyle/>
          <a:p>
            <a:r>
              <a:rPr lang="en-US" dirty="0"/>
              <a:t>Document lab results in both the lab and clinical packages</a:t>
            </a:r>
          </a:p>
        </p:txBody>
      </p:sp>
    </p:spTree>
    <p:extLst>
      <p:ext uri="{BB962C8B-B14F-4D97-AF65-F5344CB8AC3E}">
        <p14:creationId xmlns:p14="http://schemas.microsoft.com/office/powerpoint/2010/main" val="3492683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206C-2C74-429E-B9CE-9A3A79D5C944}"/>
              </a:ext>
            </a:extLst>
          </p:cNvPr>
          <p:cNvSpPr>
            <a:spLocks noGrp="1"/>
          </p:cNvSpPr>
          <p:nvPr>
            <p:ph type="title"/>
          </p:nvPr>
        </p:nvSpPr>
        <p:spPr/>
        <p:txBody>
          <a:bodyPr/>
          <a:lstStyle/>
          <a:p>
            <a:r>
              <a:rPr lang="en-US" dirty="0">
                <a:solidFill>
                  <a:srgbClr val="00B050"/>
                </a:solidFill>
              </a:rPr>
              <a:t>Lost to Follow-Up/Family Relocated</a:t>
            </a:r>
          </a:p>
        </p:txBody>
      </p:sp>
      <p:sp>
        <p:nvSpPr>
          <p:cNvPr id="4" name="Content Placeholder 3">
            <a:extLst>
              <a:ext uri="{FF2B5EF4-FFF2-40B4-BE49-F238E27FC236}">
                <a16:creationId xmlns:a16="http://schemas.microsoft.com/office/drawing/2014/main" id="{20322FAB-586A-4006-BCA5-B55CD6EDD97E}"/>
              </a:ext>
            </a:extLst>
          </p:cNvPr>
          <p:cNvSpPr>
            <a:spLocks noGrp="1"/>
          </p:cNvSpPr>
          <p:nvPr>
            <p:ph sz="half" idx="1"/>
          </p:nvPr>
        </p:nvSpPr>
        <p:spPr>
          <a:ln w="19050">
            <a:solidFill>
              <a:schemeClr val="tx1"/>
            </a:solidFill>
          </a:ln>
        </p:spPr>
        <p:txBody>
          <a:bodyPr/>
          <a:lstStyle/>
          <a:p>
            <a:pPr marL="0" indent="0" algn="ctr">
              <a:buNone/>
            </a:pPr>
            <a:r>
              <a:rPr lang="en-US" sz="3200" b="1" dirty="0">
                <a:solidFill>
                  <a:schemeClr val="tx2">
                    <a:lumMod val="60000"/>
                    <a:lumOff val="40000"/>
                  </a:schemeClr>
                </a:solidFill>
              </a:rPr>
              <a:t>Lost to Follow-up</a:t>
            </a:r>
            <a:endParaRPr lang="en-US" b="1" dirty="0">
              <a:solidFill>
                <a:schemeClr val="tx2">
                  <a:lumMod val="60000"/>
                  <a:lumOff val="40000"/>
                </a:schemeClr>
              </a:solidFill>
            </a:endParaRPr>
          </a:p>
          <a:p>
            <a:pPr lvl="1">
              <a:buFont typeface="Arial" panose="020B0604020202020204" pitchFamily="34" charset="0"/>
              <a:buChar char="•"/>
            </a:pPr>
            <a:r>
              <a:rPr lang="en-US" dirty="0"/>
              <a:t>Follow your Policy/Procedure </a:t>
            </a:r>
          </a:p>
          <a:p>
            <a:pPr lvl="1">
              <a:buFont typeface="Arial" panose="020B0604020202020204" pitchFamily="34" charset="0"/>
              <a:buChar char="•"/>
            </a:pPr>
            <a:r>
              <a:rPr lang="en-US" dirty="0"/>
              <a:t>At least 3 different attempts should be made to contact the family and/or provider and documented on the dashboard of the event</a:t>
            </a:r>
          </a:p>
          <a:p>
            <a:pPr lvl="1">
              <a:buFont typeface="Arial" panose="020B0604020202020204" pitchFamily="34" charset="0"/>
              <a:buChar char="•"/>
            </a:pPr>
            <a:r>
              <a:rPr lang="en-US" dirty="0"/>
              <a:t>Examples: phone call, letter/certified letter, home visit</a:t>
            </a:r>
          </a:p>
          <a:p>
            <a:pPr lvl="1">
              <a:buFont typeface="Arial" panose="020B0604020202020204" pitchFamily="34" charset="0"/>
              <a:buChar char="•"/>
            </a:pPr>
            <a:r>
              <a:rPr lang="en-US" dirty="0"/>
              <a:t>Other resources to consider – WIC, Medicaid, NCIR, </a:t>
            </a:r>
            <a:r>
              <a:rPr lang="en-US" dirty="0" err="1"/>
              <a:t>etc</a:t>
            </a:r>
            <a:endParaRPr lang="en-US" dirty="0"/>
          </a:p>
          <a:p>
            <a:pPr marL="0" indent="0">
              <a:buNone/>
            </a:pPr>
            <a:endParaRPr lang="en-US" dirty="0"/>
          </a:p>
          <a:p>
            <a:pPr marL="201168" lvl="1" indent="0">
              <a:buNone/>
            </a:pPr>
            <a:endParaRPr lang="en-US" dirty="0"/>
          </a:p>
          <a:p>
            <a:pPr marL="201168" lvl="1" indent="0">
              <a:buNone/>
            </a:pPr>
            <a:endParaRPr lang="en-US" dirty="0"/>
          </a:p>
          <a:p>
            <a:pPr marL="201168" lvl="1" indent="0">
              <a:buNone/>
            </a:pPr>
            <a:endParaRPr lang="en-US" dirty="0"/>
          </a:p>
        </p:txBody>
      </p:sp>
      <p:sp>
        <p:nvSpPr>
          <p:cNvPr id="5" name="Content Placeholder 4">
            <a:extLst>
              <a:ext uri="{FF2B5EF4-FFF2-40B4-BE49-F238E27FC236}">
                <a16:creationId xmlns:a16="http://schemas.microsoft.com/office/drawing/2014/main" id="{71EE3BBC-B927-4678-91BC-7C2CFF8691F6}"/>
              </a:ext>
            </a:extLst>
          </p:cNvPr>
          <p:cNvSpPr>
            <a:spLocks noGrp="1"/>
          </p:cNvSpPr>
          <p:nvPr>
            <p:ph sz="half" idx="2"/>
          </p:nvPr>
        </p:nvSpPr>
        <p:spPr>
          <a:ln w="19050">
            <a:solidFill>
              <a:schemeClr val="tx1"/>
            </a:solidFill>
          </a:ln>
        </p:spPr>
        <p:txBody>
          <a:bodyPr/>
          <a:lstStyle/>
          <a:p>
            <a:pPr marL="0" indent="0" algn="ctr">
              <a:buNone/>
            </a:pPr>
            <a:r>
              <a:rPr lang="en-US" sz="3200" b="1" dirty="0">
                <a:solidFill>
                  <a:schemeClr val="tx2">
                    <a:lumMod val="60000"/>
                    <a:lumOff val="40000"/>
                  </a:schemeClr>
                </a:solidFill>
              </a:rPr>
              <a:t>Family Relocated</a:t>
            </a:r>
          </a:p>
          <a:p>
            <a:pPr marL="284163" indent="-168275">
              <a:buFont typeface="Arial" panose="020B0604020202020204" pitchFamily="34" charset="0"/>
              <a:buChar char="•"/>
            </a:pPr>
            <a:r>
              <a:rPr lang="en-US" sz="1800" dirty="0"/>
              <a:t> Town/city in NC – notify CD nurse and State Perinatal Hepatitis B Coordinator by phone; change county of residence; then LHD – LHD transfer in NC EDSS.</a:t>
            </a:r>
          </a:p>
          <a:p>
            <a:pPr marL="284163" indent="-168275">
              <a:buFont typeface="Arial" panose="020B0604020202020204" pitchFamily="34" charset="0"/>
              <a:buChar char="•"/>
            </a:pPr>
            <a:r>
              <a:rPr lang="en-US" sz="1800" dirty="0"/>
              <a:t> Another state – obtain and document forwarding address and submit to State PCM </a:t>
            </a:r>
          </a:p>
          <a:p>
            <a:pPr marL="284163" indent="-168275">
              <a:buFont typeface="Arial" panose="020B0604020202020204" pitchFamily="34" charset="0"/>
              <a:buChar char="•"/>
            </a:pPr>
            <a:r>
              <a:rPr lang="en-US" sz="1800" dirty="0"/>
              <a:t> Another Country – document which country and submit to State PCM</a:t>
            </a:r>
          </a:p>
          <a:p>
            <a:pPr>
              <a:buFont typeface="Wingdings" panose="05000000000000000000" pitchFamily="2" charset="2"/>
              <a:buChar char="Ø"/>
            </a:pPr>
            <a:endParaRPr lang="en-US" dirty="0"/>
          </a:p>
          <a:p>
            <a:pPr marL="0" indent="0">
              <a:buNone/>
            </a:pP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0DF7CB63-AE69-4F16-9553-15BF5FBBB0D5}"/>
              </a:ext>
            </a:extLst>
          </p:cNvPr>
          <p:cNvSpPr>
            <a:spLocks noGrp="1"/>
          </p:cNvSpPr>
          <p:nvPr>
            <p:ph type="sldNum" sz="quarter" idx="12"/>
          </p:nvPr>
        </p:nvSpPr>
        <p:spPr/>
        <p:txBody>
          <a:bodyPr/>
          <a:lstStyle/>
          <a:p>
            <a:fld id="{800FDB27-A926-4607-A714-F3D347B0C156}" type="slidenum">
              <a:rPr lang="en-US" smtClean="0"/>
              <a:t>44</a:t>
            </a:fld>
            <a:endParaRPr lang="en-US"/>
          </a:p>
        </p:txBody>
      </p:sp>
    </p:spTree>
    <p:extLst>
      <p:ext uri="{BB962C8B-B14F-4D97-AF65-F5344CB8AC3E}">
        <p14:creationId xmlns:p14="http://schemas.microsoft.com/office/powerpoint/2010/main" val="519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D04B-D845-0FED-C2DF-41393F266EBE}"/>
              </a:ext>
            </a:extLst>
          </p:cNvPr>
          <p:cNvSpPr>
            <a:spLocks noGrp="1"/>
          </p:cNvSpPr>
          <p:nvPr>
            <p:ph type="title"/>
          </p:nvPr>
        </p:nvSpPr>
        <p:spPr/>
        <p:txBody>
          <a:bodyPr/>
          <a:lstStyle/>
          <a:p>
            <a:r>
              <a:rPr lang="en-US" dirty="0">
                <a:solidFill>
                  <a:srgbClr val="00B050"/>
                </a:solidFill>
              </a:rPr>
              <a:t>Parent  Non-Compliant with Control Measures</a:t>
            </a:r>
          </a:p>
        </p:txBody>
      </p:sp>
      <p:sp>
        <p:nvSpPr>
          <p:cNvPr id="3" name="Content Placeholder 2">
            <a:extLst>
              <a:ext uri="{FF2B5EF4-FFF2-40B4-BE49-F238E27FC236}">
                <a16:creationId xmlns:a16="http://schemas.microsoft.com/office/drawing/2014/main" id="{29E9C60C-1838-5DEA-09EC-F97047E2C76E}"/>
              </a:ext>
            </a:extLst>
          </p:cNvPr>
          <p:cNvSpPr>
            <a:spLocks noGrp="1"/>
          </p:cNvSpPr>
          <p:nvPr>
            <p:ph idx="1"/>
          </p:nvPr>
        </p:nvSpPr>
        <p:spPr>
          <a:xfrm>
            <a:off x="1097280" y="1845733"/>
            <a:ext cx="10058400" cy="4389813"/>
          </a:xfrm>
        </p:spPr>
        <p:txBody>
          <a:bodyPr>
            <a:noAutofit/>
          </a:bodyPr>
          <a:lstStyle/>
          <a:p>
            <a:pPr marL="0" indent="0">
              <a:buNone/>
            </a:pPr>
            <a:r>
              <a:rPr lang="en-US" sz="1800" b="1" dirty="0">
                <a:effectLst/>
                <a:cs typeface="Times New Roman" panose="02020603050405020304" pitchFamily="18" charset="0"/>
              </a:rPr>
              <a:t>Per the NC Hepatitis B Manual:</a:t>
            </a:r>
          </a:p>
          <a:p>
            <a:pPr marL="0" indent="0">
              <a:buNone/>
            </a:pPr>
            <a:r>
              <a:rPr lang="en-US" sz="1800" dirty="0">
                <a:effectLst/>
              </a:rPr>
              <a:t>It is the responsibility of the Communicable Disease nurse to ensure that control measures have</a:t>
            </a:r>
            <a:br>
              <a:rPr lang="en-US" sz="1800" dirty="0"/>
            </a:br>
            <a:r>
              <a:rPr lang="en-US" sz="1800" dirty="0">
                <a:effectLst/>
              </a:rPr>
              <a:t>been issued to persons known to be infected with a communicable disease such as hepatitis B.</a:t>
            </a:r>
            <a:br>
              <a:rPr lang="en-US" sz="1800" dirty="0"/>
            </a:br>
            <a:r>
              <a:rPr lang="en-US" sz="1800" dirty="0">
                <a:effectLst/>
              </a:rPr>
              <a:t>Best practice for issuing control measures would be for the nurse to meet face to face with the</a:t>
            </a:r>
            <a:br>
              <a:rPr lang="en-US" sz="1800" dirty="0"/>
            </a:br>
            <a:r>
              <a:rPr lang="en-US" sz="1800" dirty="0">
                <a:effectLst/>
              </a:rPr>
              <a:t>client, explain the control measures required by law for hepatitis B infection, review written</a:t>
            </a:r>
            <a:br>
              <a:rPr lang="en-US" sz="1800" dirty="0"/>
            </a:br>
            <a:r>
              <a:rPr lang="en-US" sz="1800" dirty="0">
                <a:effectLst/>
              </a:rPr>
              <a:t>information with the client about hepatitis B, allow time for the client to ask questions, and then</a:t>
            </a:r>
            <a:br>
              <a:rPr lang="en-US" sz="1800" dirty="0"/>
            </a:br>
            <a:r>
              <a:rPr lang="en-US" sz="1800" dirty="0">
                <a:effectLst/>
              </a:rPr>
              <a:t>have the client sign a letter which indicates that control measures have been explained (see</a:t>
            </a:r>
            <a:br>
              <a:rPr lang="en-US" sz="1800" dirty="0"/>
            </a:br>
            <a:r>
              <a:rPr lang="en-US" sz="1800" dirty="0">
                <a:effectLst/>
              </a:rPr>
              <a:t>sample letter in this section). For practical reasons, this cannot always be done. Sometimes it is</a:t>
            </a:r>
            <a:br>
              <a:rPr lang="en-US" sz="1800" dirty="0"/>
            </a:br>
            <a:r>
              <a:rPr lang="en-US" sz="1800" dirty="0">
                <a:effectLst/>
              </a:rPr>
              <a:t>necessary to issue control measures verbally over the phone to the client or by mailing written</a:t>
            </a:r>
            <a:br>
              <a:rPr lang="en-US" sz="1800" dirty="0"/>
            </a:br>
            <a:r>
              <a:rPr lang="en-US" sz="1800" dirty="0">
                <a:effectLst/>
              </a:rPr>
              <a:t>control measures and information to the client. </a:t>
            </a:r>
            <a:endParaRPr lang="en-US" sz="1800" dirty="0">
              <a:cs typeface="Times New Roman" panose="02020603050405020304" pitchFamily="18" charset="0"/>
            </a:endParaRPr>
          </a:p>
          <a:p>
            <a:pPr marL="0" indent="0">
              <a:buNone/>
            </a:pPr>
            <a:r>
              <a:rPr lang="en-US" sz="1800" dirty="0">
                <a:cs typeface="Times New Roman" panose="02020603050405020304" pitchFamily="18" charset="0"/>
              </a:rPr>
              <a:t>If all attempts have been exhausted, your Health Director may need to consult the local health department’s legal counsel for further guidance.  </a:t>
            </a:r>
          </a:p>
          <a:p>
            <a:pPr lvl="1"/>
            <a:r>
              <a:rPr lang="en-US" dirty="0">
                <a:cs typeface="Times New Roman" panose="02020603050405020304" pitchFamily="18" charset="0"/>
              </a:rPr>
              <a:t>Document that the health director has been notified on the dashboard of the event and any further steps taken</a:t>
            </a:r>
          </a:p>
        </p:txBody>
      </p:sp>
      <p:sp>
        <p:nvSpPr>
          <p:cNvPr id="4" name="Slide Number Placeholder 3">
            <a:extLst>
              <a:ext uri="{FF2B5EF4-FFF2-40B4-BE49-F238E27FC236}">
                <a16:creationId xmlns:a16="http://schemas.microsoft.com/office/drawing/2014/main" id="{C51D5E36-E494-E496-4435-20CF57EEF15D}"/>
              </a:ext>
            </a:extLst>
          </p:cNvPr>
          <p:cNvSpPr>
            <a:spLocks noGrp="1"/>
          </p:cNvSpPr>
          <p:nvPr>
            <p:ph type="sldNum" sz="quarter" idx="12"/>
          </p:nvPr>
        </p:nvSpPr>
        <p:spPr/>
        <p:txBody>
          <a:bodyPr/>
          <a:lstStyle/>
          <a:p>
            <a:fld id="{800FDB27-A926-4607-A714-F3D347B0C156}" type="slidenum">
              <a:rPr lang="en-US" smtClean="0"/>
              <a:t>45</a:t>
            </a:fld>
            <a:endParaRPr lang="en-US"/>
          </a:p>
        </p:txBody>
      </p:sp>
    </p:spTree>
    <p:extLst>
      <p:ext uri="{BB962C8B-B14F-4D97-AF65-F5344CB8AC3E}">
        <p14:creationId xmlns:p14="http://schemas.microsoft.com/office/powerpoint/2010/main" val="2536408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8CE9-857E-166A-048F-4AEFAB4E96EF}"/>
              </a:ext>
            </a:extLst>
          </p:cNvPr>
          <p:cNvSpPr>
            <a:spLocks noGrp="1"/>
          </p:cNvSpPr>
          <p:nvPr>
            <p:ph type="title"/>
          </p:nvPr>
        </p:nvSpPr>
        <p:spPr/>
        <p:txBody>
          <a:bodyPr/>
          <a:lstStyle/>
          <a:p>
            <a:r>
              <a:rPr lang="en-US" dirty="0">
                <a:solidFill>
                  <a:srgbClr val="00B050"/>
                </a:solidFill>
              </a:rPr>
              <a:t>Perinatal Hep B Monitoring</a:t>
            </a:r>
          </a:p>
        </p:txBody>
      </p:sp>
      <p:sp>
        <p:nvSpPr>
          <p:cNvPr id="3" name="Content Placeholder 2">
            <a:extLst>
              <a:ext uri="{FF2B5EF4-FFF2-40B4-BE49-F238E27FC236}">
                <a16:creationId xmlns:a16="http://schemas.microsoft.com/office/drawing/2014/main" id="{CAF7CE38-13C3-E476-C710-1CEDCB3F246A}"/>
              </a:ext>
            </a:extLst>
          </p:cNvPr>
          <p:cNvSpPr>
            <a:spLocks noGrp="1"/>
          </p:cNvSpPr>
          <p:nvPr>
            <p:ph idx="1"/>
          </p:nvPr>
        </p:nvSpPr>
        <p:spPr/>
        <p:txBody>
          <a:bodyPr/>
          <a:lstStyle/>
          <a:p>
            <a:pPr>
              <a:buFont typeface="Arial" panose="020B0604020202020204" pitchFamily="34" charset="0"/>
              <a:buChar char="•"/>
            </a:pPr>
            <a:r>
              <a:rPr lang="en-US" dirty="0"/>
              <a:t> Monitoring for Perinatal Hep B events are provided at your Immunization Monitoring visit every 2 years (this has to do with your Agreement Addenda requirements and CDC funding for programs)</a:t>
            </a:r>
          </a:p>
          <a:p>
            <a:pPr lvl="1">
              <a:buFont typeface="Wingdings" panose="05000000000000000000" pitchFamily="2" charset="2"/>
              <a:buChar char="Ø"/>
            </a:pPr>
            <a:r>
              <a:rPr lang="en-US" dirty="0"/>
              <a:t>Work with your Immunization Coordinator to be present at this visit or to get a copy of the report</a:t>
            </a:r>
          </a:p>
          <a:p>
            <a:pPr lvl="1">
              <a:buFont typeface="Wingdings" panose="05000000000000000000" pitchFamily="2" charset="2"/>
              <a:buChar char="Ø"/>
            </a:pPr>
            <a:r>
              <a:rPr lang="en-US" dirty="0"/>
              <a:t>Monitoring consists of 3 measures discussed on the following slides</a:t>
            </a:r>
          </a:p>
          <a:p>
            <a:pPr>
              <a:buFont typeface="Arial" panose="020B0604020202020204" pitchFamily="34" charset="0"/>
              <a:buChar char="•"/>
            </a:pPr>
            <a:r>
              <a:rPr lang="en-US" dirty="0"/>
              <a:t> LHD’s will receive a written report with details of infants that were case managed during the cohort year and any concerns that were found</a:t>
            </a:r>
          </a:p>
        </p:txBody>
      </p:sp>
      <p:sp>
        <p:nvSpPr>
          <p:cNvPr id="4" name="Slide Number Placeholder 3">
            <a:extLst>
              <a:ext uri="{FF2B5EF4-FFF2-40B4-BE49-F238E27FC236}">
                <a16:creationId xmlns:a16="http://schemas.microsoft.com/office/drawing/2014/main" id="{5B25A9BF-CA38-EF0E-FC80-BA76F2C74030}"/>
              </a:ext>
            </a:extLst>
          </p:cNvPr>
          <p:cNvSpPr>
            <a:spLocks noGrp="1"/>
          </p:cNvSpPr>
          <p:nvPr>
            <p:ph type="sldNum" sz="quarter" idx="12"/>
          </p:nvPr>
        </p:nvSpPr>
        <p:spPr/>
        <p:txBody>
          <a:bodyPr/>
          <a:lstStyle/>
          <a:p>
            <a:fld id="{800FDB27-A926-4607-A714-F3D347B0C156}" type="slidenum">
              <a:rPr lang="en-US" smtClean="0"/>
              <a:t>46</a:t>
            </a:fld>
            <a:endParaRPr lang="en-US"/>
          </a:p>
        </p:txBody>
      </p:sp>
    </p:spTree>
    <p:extLst>
      <p:ext uri="{BB962C8B-B14F-4D97-AF65-F5344CB8AC3E}">
        <p14:creationId xmlns:p14="http://schemas.microsoft.com/office/powerpoint/2010/main" val="3804709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E00B10-D22C-359A-E16F-50952BE42249}"/>
              </a:ext>
            </a:extLst>
          </p:cNvPr>
          <p:cNvSpPr>
            <a:spLocks noGrp="1"/>
          </p:cNvSpPr>
          <p:nvPr>
            <p:ph type="sldNum" sz="quarter" idx="12"/>
          </p:nvPr>
        </p:nvSpPr>
        <p:spPr/>
        <p:txBody>
          <a:bodyPr/>
          <a:lstStyle/>
          <a:p>
            <a:fld id="{800FDB27-A926-4607-A714-F3D347B0C156}" type="slidenum">
              <a:rPr lang="en-US" smtClean="0"/>
              <a:t>47</a:t>
            </a:fld>
            <a:endParaRPr lang="en-US"/>
          </a:p>
        </p:txBody>
      </p:sp>
      <p:pic>
        <p:nvPicPr>
          <p:cNvPr id="4" name="Picture 3">
            <a:extLst>
              <a:ext uri="{FF2B5EF4-FFF2-40B4-BE49-F238E27FC236}">
                <a16:creationId xmlns:a16="http://schemas.microsoft.com/office/drawing/2014/main" id="{02689D8A-A5BF-47A2-65C4-5046FB6CB312}"/>
              </a:ext>
            </a:extLst>
          </p:cNvPr>
          <p:cNvPicPr>
            <a:picLocks noChangeAspect="1"/>
          </p:cNvPicPr>
          <p:nvPr/>
        </p:nvPicPr>
        <p:blipFill>
          <a:blip r:embed="rId2"/>
          <a:stretch>
            <a:fillRect/>
          </a:stretch>
        </p:blipFill>
        <p:spPr>
          <a:xfrm>
            <a:off x="193040" y="224251"/>
            <a:ext cx="8170371" cy="385162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A703EBD-A7BC-05EC-548C-6828FDE9EA0E}"/>
                  </a:ext>
                </a:extLst>
              </p14:cNvPr>
              <p14:cNvContentPartPr/>
              <p14:nvPr/>
            </p14:nvContentPartPr>
            <p14:xfrm>
              <a:off x="507360" y="1716520"/>
              <a:ext cx="360" cy="360"/>
            </p14:xfrm>
          </p:contentPart>
        </mc:Choice>
        <mc:Fallback xmlns="">
          <p:pic>
            <p:nvPicPr>
              <p:cNvPr id="5" name="Ink 4">
                <a:extLst>
                  <a:ext uri="{FF2B5EF4-FFF2-40B4-BE49-F238E27FC236}">
                    <a16:creationId xmlns:a16="http://schemas.microsoft.com/office/drawing/2014/main" id="{6A703EBD-A7BC-05EC-548C-6828FDE9EA0E}"/>
                  </a:ext>
                </a:extLst>
              </p:cNvPr>
              <p:cNvPicPr/>
              <p:nvPr/>
            </p:nvPicPr>
            <p:blipFill>
              <a:blip r:embed="rId4"/>
              <a:stretch>
                <a:fillRect/>
              </a:stretch>
            </p:blipFill>
            <p:spPr>
              <a:xfrm>
                <a:off x="471720" y="164452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47A3CFE-EB74-D774-C130-3E87F489F5C2}"/>
                  </a:ext>
                </a:extLst>
              </p14:cNvPr>
              <p14:cNvContentPartPr/>
              <p14:nvPr/>
            </p14:nvContentPartPr>
            <p14:xfrm>
              <a:off x="426360" y="1695640"/>
              <a:ext cx="952920" cy="102960"/>
            </p14:xfrm>
          </p:contentPart>
        </mc:Choice>
        <mc:Fallback xmlns="">
          <p:pic>
            <p:nvPicPr>
              <p:cNvPr id="6" name="Ink 5">
                <a:extLst>
                  <a:ext uri="{FF2B5EF4-FFF2-40B4-BE49-F238E27FC236}">
                    <a16:creationId xmlns:a16="http://schemas.microsoft.com/office/drawing/2014/main" id="{447A3CFE-EB74-D774-C130-3E87F489F5C2}"/>
                  </a:ext>
                </a:extLst>
              </p:cNvPr>
              <p:cNvPicPr/>
              <p:nvPr/>
            </p:nvPicPr>
            <p:blipFill>
              <a:blip r:embed="rId6"/>
              <a:stretch>
                <a:fillRect/>
              </a:stretch>
            </p:blipFill>
            <p:spPr>
              <a:xfrm>
                <a:off x="390360" y="1623640"/>
                <a:ext cx="1024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AD64776-C799-4392-0FCF-3055A3A0D2F8}"/>
                  </a:ext>
                </a:extLst>
              </p14:cNvPr>
              <p14:cNvContentPartPr/>
              <p14:nvPr/>
            </p14:nvContentPartPr>
            <p14:xfrm>
              <a:off x="1371000" y="1737040"/>
              <a:ext cx="1523520" cy="51840"/>
            </p14:xfrm>
          </p:contentPart>
        </mc:Choice>
        <mc:Fallback xmlns="">
          <p:pic>
            <p:nvPicPr>
              <p:cNvPr id="7" name="Ink 6">
                <a:extLst>
                  <a:ext uri="{FF2B5EF4-FFF2-40B4-BE49-F238E27FC236}">
                    <a16:creationId xmlns:a16="http://schemas.microsoft.com/office/drawing/2014/main" id="{2AD64776-C799-4392-0FCF-3055A3A0D2F8}"/>
                  </a:ext>
                </a:extLst>
              </p:cNvPr>
              <p:cNvPicPr/>
              <p:nvPr/>
            </p:nvPicPr>
            <p:blipFill>
              <a:blip r:embed="rId8"/>
              <a:stretch>
                <a:fillRect/>
              </a:stretch>
            </p:blipFill>
            <p:spPr>
              <a:xfrm>
                <a:off x="1335000" y="1665400"/>
                <a:ext cx="1595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F263F49-6C8A-B09B-2052-60CFC896EAAF}"/>
                  </a:ext>
                </a:extLst>
              </p14:cNvPr>
              <p14:cNvContentPartPr/>
              <p14:nvPr/>
            </p14:nvContentPartPr>
            <p14:xfrm>
              <a:off x="1523640" y="1716520"/>
              <a:ext cx="558000" cy="43200"/>
            </p14:xfrm>
          </p:contentPart>
        </mc:Choice>
        <mc:Fallback xmlns="">
          <p:pic>
            <p:nvPicPr>
              <p:cNvPr id="8" name="Ink 7">
                <a:extLst>
                  <a:ext uri="{FF2B5EF4-FFF2-40B4-BE49-F238E27FC236}">
                    <a16:creationId xmlns:a16="http://schemas.microsoft.com/office/drawing/2014/main" id="{2F263F49-6C8A-B09B-2052-60CFC896EAAF}"/>
                  </a:ext>
                </a:extLst>
              </p:cNvPr>
              <p:cNvPicPr/>
              <p:nvPr/>
            </p:nvPicPr>
            <p:blipFill>
              <a:blip r:embed="rId10"/>
              <a:stretch>
                <a:fillRect/>
              </a:stretch>
            </p:blipFill>
            <p:spPr>
              <a:xfrm>
                <a:off x="1487640" y="1644520"/>
                <a:ext cx="629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49942EC-C981-3EB9-0F74-E3E7A8A2F0DF}"/>
                  </a:ext>
                </a:extLst>
              </p14:cNvPr>
              <p14:cNvContentPartPr/>
              <p14:nvPr/>
            </p14:nvContentPartPr>
            <p14:xfrm>
              <a:off x="1229160" y="1695640"/>
              <a:ext cx="405360" cy="62640"/>
            </p14:xfrm>
          </p:contentPart>
        </mc:Choice>
        <mc:Fallback xmlns="">
          <p:pic>
            <p:nvPicPr>
              <p:cNvPr id="9" name="Ink 8">
                <a:extLst>
                  <a:ext uri="{FF2B5EF4-FFF2-40B4-BE49-F238E27FC236}">
                    <a16:creationId xmlns:a16="http://schemas.microsoft.com/office/drawing/2014/main" id="{C49942EC-C981-3EB9-0F74-E3E7A8A2F0DF}"/>
                  </a:ext>
                </a:extLst>
              </p:cNvPr>
              <p:cNvPicPr/>
              <p:nvPr/>
            </p:nvPicPr>
            <p:blipFill>
              <a:blip r:embed="rId12"/>
              <a:stretch>
                <a:fillRect/>
              </a:stretch>
            </p:blipFill>
            <p:spPr>
              <a:xfrm>
                <a:off x="1193520" y="1623640"/>
                <a:ext cx="477000" cy="206280"/>
              </a:xfrm>
              <a:prstGeom prst="rect">
                <a:avLst/>
              </a:prstGeom>
            </p:spPr>
          </p:pic>
        </mc:Fallback>
      </mc:AlternateContent>
      <p:pic>
        <p:nvPicPr>
          <p:cNvPr id="11" name="Picture 10">
            <a:extLst>
              <a:ext uri="{FF2B5EF4-FFF2-40B4-BE49-F238E27FC236}">
                <a16:creationId xmlns:a16="http://schemas.microsoft.com/office/drawing/2014/main" id="{53FFF8DF-1209-3095-DDAF-ED1E1C70F670}"/>
              </a:ext>
            </a:extLst>
          </p:cNvPr>
          <p:cNvPicPr>
            <a:picLocks noChangeAspect="1"/>
          </p:cNvPicPr>
          <p:nvPr/>
        </p:nvPicPr>
        <p:blipFill>
          <a:blip r:embed="rId13"/>
          <a:stretch>
            <a:fillRect/>
          </a:stretch>
        </p:blipFill>
        <p:spPr>
          <a:xfrm>
            <a:off x="2407920" y="4297680"/>
            <a:ext cx="7620000" cy="1371600"/>
          </a:xfrm>
          <a:prstGeom prst="rect">
            <a:avLst/>
          </a:prstGeom>
        </p:spPr>
      </p:pic>
      <p:sp>
        <p:nvSpPr>
          <p:cNvPr id="12" name="TextBox 11">
            <a:extLst>
              <a:ext uri="{FF2B5EF4-FFF2-40B4-BE49-F238E27FC236}">
                <a16:creationId xmlns:a16="http://schemas.microsoft.com/office/drawing/2014/main" id="{170F4DEE-E7CC-0D9F-7D35-58F02F516168}"/>
              </a:ext>
            </a:extLst>
          </p:cNvPr>
          <p:cNvSpPr txBox="1"/>
          <p:nvPr/>
        </p:nvSpPr>
        <p:spPr>
          <a:xfrm>
            <a:off x="8444411" y="589279"/>
            <a:ext cx="3452949" cy="2585323"/>
          </a:xfrm>
          <a:prstGeom prst="rect">
            <a:avLst/>
          </a:prstGeom>
          <a:noFill/>
        </p:spPr>
        <p:txBody>
          <a:bodyPr wrap="square" rtlCol="0">
            <a:spAutoFit/>
          </a:bodyPr>
          <a:lstStyle/>
          <a:p>
            <a:pPr lvl="1">
              <a:buFont typeface="Arial" panose="020B0604020202020204" pitchFamily="34" charset="0"/>
              <a:buChar char="•"/>
            </a:pPr>
            <a:r>
              <a:rPr lang="en-US" dirty="0">
                <a:latin typeface="Arial Narrow" panose="020B0606020202030204" pitchFamily="34" charset="0"/>
                <a:cs typeface="Arial" panose="020B0604020202020204" pitchFamily="34" charset="0"/>
              </a:rPr>
              <a:t>H</a:t>
            </a:r>
            <a:r>
              <a:rPr lang="en-US" sz="1800" dirty="0">
                <a:latin typeface="Arial Narrow" panose="020B0606020202030204" pitchFamily="34" charset="0"/>
                <a:cs typeface="Arial" panose="020B0604020202020204" pitchFamily="34" charset="0"/>
              </a:rPr>
              <a:t>as the LHD started the investigation to determine if the report is an authentic report i.e.  Have they started the Subsequent Package Report if they have been previously reported  OR has the LHD changed the classification to Chronic/Acute/or Probable</a:t>
            </a:r>
          </a:p>
        </p:txBody>
      </p:sp>
      <p:sp>
        <p:nvSpPr>
          <p:cNvPr id="13" name="Speech Bubble: Rectangle with Corners Rounded 12">
            <a:extLst>
              <a:ext uri="{FF2B5EF4-FFF2-40B4-BE49-F238E27FC236}">
                <a16:creationId xmlns:a16="http://schemas.microsoft.com/office/drawing/2014/main" id="{9DC60F55-C1FB-1FAB-6F47-CEE8011E2250}"/>
              </a:ext>
            </a:extLst>
          </p:cNvPr>
          <p:cNvSpPr/>
          <p:nvPr/>
        </p:nvSpPr>
        <p:spPr>
          <a:xfrm>
            <a:off x="282803" y="4374037"/>
            <a:ext cx="2007909" cy="16968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 #1</a:t>
            </a:r>
          </a:p>
        </p:txBody>
      </p:sp>
    </p:spTree>
    <p:extLst>
      <p:ext uri="{BB962C8B-B14F-4D97-AF65-F5344CB8AC3E}">
        <p14:creationId xmlns:p14="http://schemas.microsoft.com/office/powerpoint/2010/main" val="314302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A3DEA-37A3-F440-BE6B-1E9B66E05E32}"/>
              </a:ext>
            </a:extLst>
          </p:cNvPr>
          <p:cNvSpPr>
            <a:spLocks noGrp="1"/>
          </p:cNvSpPr>
          <p:nvPr>
            <p:ph type="sldNum" sz="quarter" idx="12"/>
          </p:nvPr>
        </p:nvSpPr>
        <p:spPr/>
        <p:txBody>
          <a:bodyPr/>
          <a:lstStyle/>
          <a:p>
            <a:fld id="{800FDB27-A926-4607-A714-F3D347B0C156}" type="slidenum">
              <a:rPr lang="en-US" smtClean="0"/>
              <a:t>48</a:t>
            </a:fld>
            <a:endParaRPr lang="en-US"/>
          </a:p>
        </p:txBody>
      </p:sp>
      <p:pic>
        <p:nvPicPr>
          <p:cNvPr id="4" name="Picture 3">
            <a:extLst>
              <a:ext uri="{FF2B5EF4-FFF2-40B4-BE49-F238E27FC236}">
                <a16:creationId xmlns:a16="http://schemas.microsoft.com/office/drawing/2014/main" id="{B816C01A-423C-9223-D998-48B9AAFB07CA}"/>
              </a:ext>
            </a:extLst>
          </p:cNvPr>
          <p:cNvPicPr>
            <a:picLocks noChangeAspect="1"/>
          </p:cNvPicPr>
          <p:nvPr/>
        </p:nvPicPr>
        <p:blipFill>
          <a:blip r:embed="rId2"/>
          <a:stretch>
            <a:fillRect/>
          </a:stretch>
        </p:blipFill>
        <p:spPr>
          <a:xfrm>
            <a:off x="2553592" y="4855568"/>
            <a:ext cx="9516731" cy="688549"/>
          </a:xfrm>
          <a:prstGeom prst="rect">
            <a:avLst/>
          </a:prstGeom>
        </p:spPr>
      </p:pic>
      <p:pic>
        <p:nvPicPr>
          <p:cNvPr id="5" name="Picture 4">
            <a:extLst>
              <a:ext uri="{FF2B5EF4-FFF2-40B4-BE49-F238E27FC236}">
                <a16:creationId xmlns:a16="http://schemas.microsoft.com/office/drawing/2014/main" id="{E0FA4F60-E085-27C8-E47B-6C22F4430CF2}"/>
              </a:ext>
            </a:extLst>
          </p:cNvPr>
          <p:cNvPicPr>
            <a:picLocks noChangeAspect="1"/>
          </p:cNvPicPr>
          <p:nvPr/>
        </p:nvPicPr>
        <p:blipFill>
          <a:blip r:embed="rId3"/>
          <a:stretch>
            <a:fillRect/>
          </a:stretch>
        </p:blipFill>
        <p:spPr>
          <a:xfrm>
            <a:off x="193040" y="224251"/>
            <a:ext cx="8170371" cy="385162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766D567-BADE-C0E0-0BF4-07F96EDE316D}"/>
                  </a:ext>
                </a:extLst>
              </p14:cNvPr>
              <p14:cNvContentPartPr/>
              <p14:nvPr/>
            </p14:nvContentPartPr>
            <p14:xfrm>
              <a:off x="376712" y="1723825"/>
              <a:ext cx="2516040" cy="20520"/>
            </p14:xfrm>
          </p:contentPart>
        </mc:Choice>
        <mc:Fallback xmlns="">
          <p:pic>
            <p:nvPicPr>
              <p:cNvPr id="6" name="Ink 5">
                <a:extLst>
                  <a:ext uri="{FF2B5EF4-FFF2-40B4-BE49-F238E27FC236}">
                    <a16:creationId xmlns:a16="http://schemas.microsoft.com/office/drawing/2014/main" id="{4766D567-BADE-C0E0-0BF4-07F96EDE316D}"/>
                  </a:ext>
                </a:extLst>
              </p:cNvPr>
              <p:cNvPicPr/>
              <p:nvPr/>
            </p:nvPicPr>
            <p:blipFill>
              <a:blip r:embed="rId5"/>
              <a:stretch>
                <a:fillRect/>
              </a:stretch>
            </p:blipFill>
            <p:spPr>
              <a:xfrm>
                <a:off x="341072" y="1652185"/>
                <a:ext cx="2587680" cy="164160"/>
              </a:xfrm>
              <a:prstGeom prst="rect">
                <a:avLst/>
              </a:prstGeom>
            </p:spPr>
          </p:pic>
        </mc:Fallback>
      </mc:AlternateContent>
      <p:sp>
        <p:nvSpPr>
          <p:cNvPr id="8" name="TextBox 7">
            <a:extLst>
              <a:ext uri="{FF2B5EF4-FFF2-40B4-BE49-F238E27FC236}">
                <a16:creationId xmlns:a16="http://schemas.microsoft.com/office/drawing/2014/main" id="{3F4EEF59-F983-5464-0A99-AD0214B06999}"/>
              </a:ext>
            </a:extLst>
          </p:cNvPr>
          <p:cNvSpPr txBox="1"/>
          <p:nvPr/>
        </p:nvSpPr>
        <p:spPr>
          <a:xfrm>
            <a:off x="9275975" y="1366887"/>
            <a:ext cx="2394409" cy="2677656"/>
          </a:xfrm>
          <a:prstGeom prst="rect">
            <a:avLst/>
          </a:prstGeom>
          <a:noFill/>
        </p:spPr>
        <p:txBody>
          <a:bodyPr wrap="square" rtlCol="0">
            <a:spAutoFit/>
          </a:bodyPr>
          <a:lstStyle/>
          <a:p>
            <a:r>
              <a:rPr lang="en-US" sz="2800" b="1" dirty="0">
                <a:effectLst/>
                <a:highlight>
                  <a:srgbClr val="00FFFF"/>
                </a:highlight>
                <a:latin typeface="Arial Narrow" panose="020B0606020202030204" pitchFamily="34" charset="0"/>
                <a:ea typeface="Times New Roman" panose="02020603050405020304" pitchFamily="18" charset="0"/>
                <a:cs typeface="Arial" panose="020B0604020202020204" pitchFamily="34" charset="0"/>
              </a:rPr>
              <a:t>CD Agreement Addendum gives the definition of the reporting requirements</a:t>
            </a:r>
          </a:p>
        </p:txBody>
      </p:sp>
      <p:sp>
        <p:nvSpPr>
          <p:cNvPr id="9" name="Speech Bubble: Rectangle with Corners Rounded 8">
            <a:extLst>
              <a:ext uri="{FF2B5EF4-FFF2-40B4-BE49-F238E27FC236}">
                <a16:creationId xmlns:a16="http://schemas.microsoft.com/office/drawing/2014/main" id="{8789EE9E-EDB8-5EC4-DDB2-F4BEC07A7D98}"/>
              </a:ext>
            </a:extLst>
          </p:cNvPr>
          <p:cNvSpPr/>
          <p:nvPr/>
        </p:nvSpPr>
        <p:spPr>
          <a:xfrm>
            <a:off x="376712" y="4421171"/>
            <a:ext cx="1838587" cy="13951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 #2</a:t>
            </a:r>
          </a:p>
        </p:txBody>
      </p:sp>
    </p:spTree>
    <p:extLst>
      <p:ext uri="{BB962C8B-B14F-4D97-AF65-F5344CB8AC3E}">
        <p14:creationId xmlns:p14="http://schemas.microsoft.com/office/powerpoint/2010/main" val="3187295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126425-73DF-435F-A087-56404241995E}"/>
              </a:ext>
            </a:extLst>
          </p:cNvPr>
          <p:cNvSpPr>
            <a:spLocks noGrp="1"/>
          </p:cNvSpPr>
          <p:nvPr>
            <p:ph type="sldNum" sz="quarter" idx="12"/>
          </p:nvPr>
        </p:nvSpPr>
        <p:spPr/>
        <p:txBody>
          <a:bodyPr/>
          <a:lstStyle/>
          <a:p>
            <a:fld id="{800FDB27-A926-4607-A714-F3D347B0C156}" type="slidenum">
              <a:rPr lang="en-US" smtClean="0"/>
              <a:t>49</a:t>
            </a:fld>
            <a:endParaRPr lang="en-US"/>
          </a:p>
        </p:txBody>
      </p:sp>
      <p:pic>
        <p:nvPicPr>
          <p:cNvPr id="3" name="Picture 2">
            <a:extLst>
              <a:ext uri="{FF2B5EF4-FFF2-40B4-BE49-F238E27FC236}">
                <a16:creationId xmlns:a16="http://schemas.microsoft.com/office/drawing/2014/main" id="{60EE8A1F-7EB1-4780-BDF8-7F085A74F404}"/>
              </a:ext>
            </a:extLst>
          </p:cNvPr>
          <p:cNvPicPr>
            <a:picLocks noChangeAspect="1"/>
          </p:cNvPicPr>
          <p:nvPr/>
        </p:nvPicPr>
        <p:blipFill>
          <a:blip r:embed="rId2"/>
          <a:stretch>
            <a:fillRect/>
          </a:stretch>
        </p:blipFill>
        <p:spPr>
          <a:xfrm>
            <a:off x="12449681" y="414778"/>
            <a:ext cx="2007357" cy="10325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a:extLst>
              <a:ext uri="{FF2B5EF4-FFF2-40B4-BE49-F238E27FC236}">
                <a16:creationId xmlns:a16="http://schemas.microsoft.com/office/drawing/2014/main" id="{D233BF2C-342C-4C9C-A57B-2DC35C2BCC38}"/>
              </a:ext>
            </a:extLst>
          </p:cNvPr>
          <p:cNvPicPr>
            <a:picLocks noChangeAspect="1"/>
          </p:cNvPicPr>
          <p:nvPr/>
        </p:nvPicPr>
        <p:blipFill>
          <a:blip r:embed="rId3"/>
          <a:stretch>
            <a:fillRect/>
          </a:stretch>
        </p:blipFill>
        <p:spPr>
          <a:xfrm>
            <a:off x="1916083" y="4021440"/>
            <a:ext cx="9105900" cy="838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a16="http://schemas.microsoft.com/office/drawing/2014/main" id="{B0FD6704-6D79-46AF-8BDF-71D9F38E3E0C}"/>
              </a:ext>
            </a:extLst>
          </p:cNvPr>
          <p:cNvPicPr>
            <a:picLocks noChangeAspect="1"/>
          </p:cNvPicPr>
          <p:nvPr/>
        </p:nvPicPr>
        <p:blipFill>
          <a:blip r:embed="rId4"/>
          <a:stretch>
            <a:fillRect/>
          </a:stretch>
        </p:blipFill>
        <p:spPr>
          <a:xfrm>
            <a:off x="2644052" y="4859640"/>
            <a:ext cx="9296400" cy="11049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a:extLst>
              <a:ext uri="{FF2B5EF4-FFF2-40B4-BE49-F238E27FC236}">
                <a16:creationId xmlns:a16="http://schemas.microsoft.com/office/drawing/2014/main" id="{F3493B80-3C36-053B-DABA-34E37744047D}"/>
              </a:ext>
            </a:extLst>
          </p:cNvPr>
          <p:cNvPicPr>
            <a:picLocks noChangeAspect="1"/>
          </p:cNvPicPr>
          <p:nvPr/>
        </p:nvPicPr>
        <p:blipFill>
          <a:blip r:embed="rId5"/>
          <a:stretch>
            <a:fillRect/>
          </a:stretch>
        </p:blipFill>
        <p:spPr>
          <a:xfrm>
            <a:off x="527901" y="205930"/>
            <a:ext cx="7563340" cy="3815510"/>
          </a:xfrm>
          <a:prstGeom prst="rect">
            <a:avLst/>
          </a:prstGeom>
        </p:spPr>
      </p:pic>
    </p:spTree>
    <p:extLst>
      <p:ext uri="{BB962C8B-B14F-4D97-AF65-F5344CB8AC3E}">
        <p14:creationId xmlns:p14="http://schemas.microsoft.com/office/powerpoint/2010/main" val="337601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CCB19F-6671-46DB-AD2C-FE1C88AB5CB9}"/>
              </a:ext>
            </a:extLst>
          </p:cNvPr>
          <p:cNvSpPr>
            <a:spLocks noGrp="1"/>
          </p:cNvSpPr>
          <p:nvPr>
            <p:ph type="title"/>
          </p:nvPr>
        </p:nvSpPr>
        <p:spPr>
          <a:xfrm>
            <a:off x="8177212" y="634946"/>
            <a:ext cx="3372529" cy="5055904"/>
          </a:xfrm>
        </p:spPr>
        <p:txBody>
          <a:bodyPr anchor="ctr">
            <a:normAutofit/>
          </a:bodyPr>
          <a:lstStyle/>
          <a:p>
            <a:r>
              <a:rPr lang="en-US" dirty="0">
                <a:solidFill>
                  <a:srgbClr val="00B050"/>
                </a:solidFill>
              </a:rPr>
              <a:t>What is </a:t>
            </a:r>
            <a:r>
              <a:rPr lang="en-US" i="1" dirty="0">
                <a:solidFill>
                  <a:srgbClr val="00B050"/>
                </a:solidFill>
              </a:rPr>
              <a:t>perinatal</a:t>
            </a:r>
            <a:r>
              <a:rPr lang="en-US" dirty="0">
                <a:solidFill>
                  <a:srgbClr val="00B050"/>
                </a:solidFill>
              </a:rPr>
              <a:t> Hepatitis B?</a:t>
            </a:r>
            <a:br>
              <a:rPr lang="en-US" dirty="0">
                <a:solidFill>
                  <a:srgbClr val="00B050"/>
                </a:solidFill>
              </a:rPr>
            </a:br>
            <a:br>
              <a:rPr lang="en-US" dirty="0">
                <a:solidFill>
                  <a:srgbClr val="00B050"/>
                </a:solidFill>
              </a:rPr>
            </a:br>
            <a:r>
              <a:rPr lang="en-US" dirty="0">
                <a:solidFill>
                  <a:srgbClr val="00B050"/>
                </a:solidFill>
              </a:rPr>
              <a:t> </a:t>
            </a:r>
            <a:r>
              <a:rPr lang="en-US" sz="1300" dirty="0">
                <a:solidFill>
                  <a:srgbClr val="00B050"/>
                </a:solidFill>
                <a:hlinkClick r:id="rId3"/>
              </a:rPr>
              <a:t>https://www.cdc.gov/hepatitis/hbv/perinatalxmtn.htm#section1</a:t>
            </a:r>
            <a:r>
              <a:rPr lang="en-US" sz="1300" dirty="0">
                <a:solidFill>
                  <a:srgbClr val="00B050"/>
                </a:solidFill>
              </a:rPr>
              <a:t>          </a:t>
            </a:r>
            <a:br>
              <a:rPr lang="en-US" sz="1300" dirty="0">
                <a:solidFill>
                  <a:srgbClr val="00B050"/>
                </a:solidFill>
              </a:rPr>
            </a:br>
            <a:br>
              <a:rPr lang="en-US" sz="1300" dirty="0">
                <a:solidFill>
                  <a:srgbClr val="00B050"/>
                </a:solidFill>
              </a:rPr>
            </a:br>
            <a:endParaRPr lang="en-US" sz="3200" dirty="0">
              <a:solidFill>
                <a:srgbClr val="00B050"/>
              </a:solidFill>
            </a:endParaRPr>
          </a:p>
        </p:txBody>
      </p:sp>
      <p:sp>
        <p:nvSpPr>
          <p:cNvPr id="4" name="Slide Number Placeholder 3">
            <a:extLst>
              <a:ext uri="{FF2B5EF4-FFF2-40B4-BE49-F238E27FC236}">
                <a16:creationId xmlns:a16="http://schemas.microsoft.com/office/drawing/2014/main" id="{B9A6AF7B-2778-41A1-B3EE-08A500468233}"/>
              </a:ext>
            </a:extLst>
          </p:cNvPr>
          <p:cNvSpPr>
            <a:spLocks noGrp="1"/>
          </p:cNvSpPr>
          <p:nvPr>
            <p:ph type="sldNum" sz="quarter" idx="12"/>
          </p:nvPr>
        </p:nvSpPr>
        <p:spPr>
          <a:xfrm>
            <a:off x="9900458" y="6459785"/>
            <a:ext cx="1312025" cy="365125"/>
          </a:xfrm>
        </p:spPr>
        <p:txBody>
          <a:bodyPr>
            <a:normAutofit/>
          </a:bodyPr>
          <a:lstStyle/>
          <a:p>
            <a:pPr>
              <a:spcAft>
                <a:spcPts val="600"/>
              </a:spcAft>
            </a:pPr>
            <a:fld id="{800FDB27-A926-4607-A714-F3D347B0C156}" type="slidenum">
              <a:rPr lang="en-US"/>
              <a:pPr>
                <a:spcAft>
                  <a:spcPts val="600"/>
                </a:spcAft>
              </a:pPr>
              <a:t>5</a:t>
            </a:fld>
            <a:endParaRPr lang="en-US"/>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1333107710"/>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7164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63904-942F-03D7-040C-0C310965DF70}"/>
              </a:ext>
            </a:extLst>
          </p:cNvPr>
          <p:cNvSpPr>
            <a:spLocks noGrp="1"/>
          </p:cNvSpPr>
          <p:nvPr>
            <p:ph type="sldNum" sz="quarter" idx="12"/>
          </p:nvPr>
        </p:nvSpPr>
        <p:spPr/>
        <p:txBody>
          <a:bodyPr/>
          <a:lstStyle/>
          <a:p>
            <a:fld id="{800FDB27-A926-4607-A714-F3D347B0C156}" type="slidenum">
              <a:rPr lang="en-US" smtClean="0"/>
              <a:t>50</a:t>
            </a:fld>
            <a:endParaRPr lang="en-US"/>
          </a:p>
        </p:txBody>
      </p:sp>
      <p:pic>
        <p:nvPicPr>
          <p:cNvPr id="3" name="Picture 2">
            <a:extLst>
              <a:ext uri="{FF2B5EF4-FFF2-40B4-BE49-F238E27FC236}">
                <a16:creationId xmlns:a16="http://schemas.microsoft.com/office/drawing/2014/main" id="{4583DDE3-8691-7E1E-CB07-4826CB583ABA}"/>
              </a:ext>
            </a:extLst>
          </p:cNvPr>
          <p:cNvPicPr>
            <a:picLocks noChangeAspect="1"/>
          </p:cNvPicPr>
          <p:nvPr/>
        </p:nvPicPr>
        <p:blipFill>
          <a:blip r:embed="rId2"/>
          <a:stretch>
            <a:fillRect/>
          </a:stretch>
        </p:blipFill>
        <p:spPr>
          <a:xfrm>
            <a:off x="193040" y="224251"/>
            <a:ext cx="8170371" cy="385162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3FC2CBF-9C17-5300-A79A-94164EE118D2}"/>
                  </a:ext>
                </a:extLst>
              </p14:cNvPr>
              <p14:cNvContentPartPr/>
              <p14:nvPr/>
            </p14:nvContentPartPr>
            <p14:xfrm>
              <a:off x="415920" y="1737040"/>
              <a:ext cx="2458080" cy="61920"/>
            </p14:xfrm>
          </p:contentPart>
        </mc:Choice>
        <mc:Fallback xmlns="">
          <p:pic>
            <p:nvPicPr>
              <p:cNvPr id="5" name="Ink 4">
                <a:extLst>
                  <a:ext uri="{FF2B5EF4-FFF2-40B4-BE49-F238E27FC236}">
                    <a16:creationId xmlns:a16="http://schemas.microsoft.com/office/drawing/2014/main" id="{53FC2CBF-9C17-5300-A79A-94164EE118D2}"/>
                  </a:ext>
                </a:extLst>
              </p:cNvPr>
              <p:cNvPicPr/>
              <p:nvPr/>
            </p:nvPicPr>
            <p:blipFill>
              <a:blip r:embed="rId4"/>
              <a:stretch>
                <a:fillRect/>
              </a:stretch>
            </p:blipFill>
            <p:spPr>
              <a:xfrm>
                <a:off x="379920" y="1665400"/>
                <a:ext cx="2529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DB67346-5713-C56C-A1CB-47739F65D42E}"/>
                  </a:ext>
                </a:extLst>
              </p14:cNvPr>
              <p14:cNvContentPartPr/>
              <p14:nvPr/>
            </p14:nvContentPartPr>
            <p14:xfrm>
              <a:off x="1035480" y="1706440"/>
              <a:ext cx="537840" cy="81720"/>
            </p14:xfrm>
          </p:contentPart>
        </mc:Choice>
        <mc:Fallback xmlns="">
          <p:pic>
            <p:nvPicPr>
              <p:cNvPr id="6" name="Ink 5">
                <a:extLst>
                  <a:ext uri="{FF2B5EF4-FFF2-40B4-BE49-F238E27FC236}">
                    <a16:creationId xmlns:a16="http://schemas.microsoft.com/office/drawing/2014/main" id="{8DB67346-5713-C56C-A1CB-47739F65D42E}"/>
                  </a:ext>
                </a:extLst>
              </p:cNvPr>
              <p:cNvPicPr/>
              <p:nvPr/>
            </p:nvPicPr>
            <p:blipFill>
              <a:blip r:embed="rId6"/>
              <a:stretch>
                <a:fillRect/>
              </a:stretch>
            </p:blipFill>
            <p:spPr>
              <a:xfrm>
                <a:off x="999840" y="1634800"/>
                <a:ext cx="609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EDE6326-E3F9-89FB-ADD9-868C8C2E94C8}"/>
                  </a:ext>
                </a:extLst>
              </p14:cNvPr>
              <p14:cNvContentPartPr/>
              <p14:nvPr/>
            </p14:nvContentPartPr>
            <p14:xfrm>
              <a:off x="1096680" y="1725880"/>
              <a:ext cx="497160" cy="11520"/>
            </p14:xfrm>
          </p:contentPart>
        </mc:Choice>
        <mc:Fallback xmlns="">
          <p:pic>
            <p:nvPicPr>
              <p:cNvPr id="7" name="Ink 6">
                <a:extLst>
                  <a:ext uri="{FF2B5EF4-FFF2-40B4-BE49-F238E27FC236}">
                    <a16:creationId xmlns:a16="http://schemas.microsoft.com/office/drawing/2014/main" id="{7EDE6326-E3F9-89FB-ADD9-868C8C2E94C8}"/>
                  </a:ext>
                </a:extLst>
              </p:cNvPr>
              <p:cNvPicPr/>
              <p:nvPr/>
            </p:nvPicPr>
            <p:blipFill>
              <a:blip r:embed="rId8"/>
              <a:stretch>
                <a:fillRect/>
              </a:stretch>
            </p:blipFill>
            <p:spPr>
              <a:xfrm>
                <a:off x="1061040" y="1654240"/>
                <a:ext cx="568800" cy="155160"/>
              </a:xfrm>
              <a:prstGeom prst="rect">
                <a:avLst/>
              </a:prstGeom>
            </p:spPr>
          </p:pic>
        </mc:Fallback>
      </mc:AlternateContent>
      <p:pic>
        <p:nvPicPr>
          <p:cNvPr id="11" name="Picture 10">
            <a:extLst>
              <a:ext uri="{FF2B5EF4-FFF2-40B4-BE49-F238E27FC236}">
                <a16:creationId xmlns:a16="http://schemas.microsoft.com/office/drawing/2014/main" id="{6CDF10E7-67C0-8F9B-0666-3ABF08B709E7}"/>
              </a:ext>
            </a:extLst>
          </p:cNvPr>
          <p:cNvPicPr>
            <a:picLocks noChangeAspect="1"/>
          </p:cNvPicPr>
          <p:nvPr/>
        </p:nvPicPr>
        <p:blipFill>
          <a:blip r:embed="rId9"/>
          <a:stretch>
            <a:fillRect/>
          </a:stretch>
        </p:blipFill>
        <p:spPr>
          <a:xfrm>
            <a:off x="4094378" y="4186412"/>
            <a:ext cx="7477125" cy="1905000"/>
          </a:xfrm>
          <a:prstGeom prst="rect">
            <a:avLst/>
          </a:prstGeom>
        </p:spPr>
      </p:pic>
      <p:sp>
        <p:nvSpPr>
          <p:cNvPr id="12" name="Speech Bubble: Rectangle with Corners Rounded 11">
            <a:extLst>
              <a:ext uri="{FF2B5EF4-FFF2-40B4-BE49-F238E27FC236}">
                <a16:creationId xmlns:a16="http://schemas.microsoft.com/office/drawing/2014/main" id="{6085E097-AC63-1B61-053E-17E60C44B105}"/>
              </a:ext>
            </a:extLst>
          </p:cNvPr>
          <p:cNvSpPr/>
          <p:nvPr/>
        </p:nvSpPr>
        <p:spPr>
          <a:xfrm>
            <a:off x="923827" y="4553146"/>
            <a:ext cx="1950173" cy="13574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 #3</a:t>
            </a:r>
          </a:p>
        </p:txBody>
      </p:sp>
    </p:spTree>
    <p:extLst>
      <p:ext uri="{BB962C8B-B14F-4D97-AF65-F5344CB8AC3E}">
        <p14:creationId xmlns:p14="http://schemas.microsoft.com/office/powerpoint/2010/main" val="1832339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D03145-09BC-5AAF-E86B-9237229D78A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 All pregnant women are tested for HBsAg during each pregnancy</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4749D6-EA25-73FB-41A4-8423A03F7D5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US" dirty="0"/>
              <a:t> LHD’s will document this in the mother’s event</a:t>
            </a:r>
          </a:p>
          <a:p>
            <a:pPr>
              <a:buFont typeface="Arial" panose="020B0604020202020204" pitchFamily="34" charset="0"/>
              <a:buChar char="•"/>
            </a:pPr>
            <a:r>
              <a:rPr lang="en-US" dirty="0"/>
              <a:t> If the woman has refused or did not receive prenatal care, document it was done at delivery</a:t>
            </a:r>
          </a:p>
          <a:p>
            <a:pPr>
              <a:buFont typeface="Arial" panose="020B0604020202020204" pitchFamily="34" charset="0"/>
              <a:buChar char="•"/>
            </a:pPr>
            <a:r>
              <a:rPr lang="en-US" dirty="0"/>
              <a:t> If not done at delivery educate hospitals and delivering providers of the ACIP recommendations and NC Law. Document education provided in the event</a:t>
            </a:r>
          </a:p>
        </p:txBody>
      </p:sp>
      <p:sp>
        <p:nvSpPr>
          <p:cNvPr id="4" name="Slide Number Placeholder 3">
            <a:extLst>
              <a:ext uri="{FF2B5EF4-FFF2-40B4-BE49-F238E27FC236}">
                <a16:creationId xmlns:a16="http://schemas.microsoft.com/office/drawing/2014/main" id="{461AB1C1-2CD0-0FDA-6717-E07051EA6873}"/>
              </a:ext>
            </a:extLst>
          </p:cNvPr>
          <p:cNvSpPr>
            <a:spLocks noGrp="1"/>
          </p:cNvSpPr>
          <p:nvPr>
            <p:ph type="sldNum" sz="quarter" idx="12"/>
          </p:nvPr>
        </p:nvSpPr>
        <p:spPr>
          <a:xfrm>
            <a:off x="10123055" y="6459785"/>
            <a:ext cx="1089428" cy="365125"/>
          </a:xfrm>
        </p:spPr>
        <p:txBody>
          <a:bodyPr>
            <a:normAutofit/>
          </a:bodyPr>
          <a:lstStyle/>
          <a:p>
            <a:pPr>
              <a:spcAft>
                <a:spcPts val="600"/>
              </a:spcAft>
            </a:pPr>
            <a:fld id="{800FDB27-A926-4607-A714-F3D347B0C156}" type="slidenum">
              <a:rPr lang="en-US">
                <a:solidFill>
                  <a:schemeClr val="tx2"/>
                </a:solidFill>
              </a:rPr>
              <a:pPr>
                <a:spcAft>
                  <a:spcPts val="600"/>
                </a:spcAft>
              </a:pPr>
              <a:t>51</a:t>
            </a:fld>
            <a:endParaRPr lang="en-US">
              <a:solidFill>
                <a:schemeClr val="tx2"/>
              </a:solidFill>
            </a:endParaRPr>
          </a:p>
        </p:txBody>
      </p:sp>
    </p:spTree>
    <p:extLst>
      <p:ext uri="{BB962C8B-B14F-4D97-AF65-F5344CB8AC3E}">
        <p14:creationId xmlns:p14="http://schemas.microsoft.com/office/powerpoint/2010/main" val="132640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D03145-09BC-5AAF-E86B-9237229D78A3}"/>
              </a:ext>
            </a:extLst>
          </p:cNvPr>
          <p:cNvSpPr>
            <a:spLocks noGrp="1"/>
          </p:cNvSpPr>
          <p:nvPr>
            <p:ph type="title"/>
          </p:nvPr>
        </p:nvSpPr>
        <p:spPr>
          <a:xfrm>
            <a:off x="492370" y="605896"/>
            <a:ext cx="3084844" cy="5646208"/>
          </a:xfrm>
        </p:spPr>
        <p:txBody>
          <a:bodyPr anchor="ctr">
            <a:normAutofit fontScale="90000"/>
          </a:bodyPr>
          <a:lstStyle/>
          <a:p>
            <a:r>
              <a:rPr lang="en-US" sz="3600" dirty="0">
                <a:solidFill>
                  <a:schemeClr val="bg1"/>
                </a:solidFill>
              </a:rPr>
              <a:t>ii. </a:t>
            </a:r>
            <a:r>
              <a:rPr lang="en-US" sz="36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All infants born to HBsAg-positive women and all infants born to women with unknown HBsAg status receive HBIG and a dose of hepatitis B vaccine within 12 hours of birth, </a:t>
            </a:r>
            <a:endParaRPr lang="en-US" sz="3600" dirty="0">
              <a:solidFill>
                <a:schemeClr val="bg1"/>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4749D6-EA25-73FB-41A4-8423A03F7D5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US" dirty="0"/>
              <a:t> LHD’s receive this information from the delivering hospital’s notes (time of administration should be documented)</a:t>
            </a:r>
          </a:p>
          <a:p>
            <a:pPr>
              <a:buFont typeface="Arial" panose="020B0604020202020204" pitchFamily="34" charset="0"/>
              <a:buChar char="•"/>
            </a:pPr>
            <a:r>
              <a:rPr lang="en-US" dirty="0"/>
              <a:t> If the hospital did not provide this – did the LHD do an investigation/education as to what happened and did they verify policy</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61AB1C1-2CD0-0FDA-6717-E07051EA6873}"/>
              </a:ext>
            </a:extLst>
          </p:cNvPr>
          <p:cNvSpPr>
            <a:spLocks noGrp="1"/>
          </p:cNvSpPr>
          <p:nvPr>
            <p:ph type="sldNum" sz="quarter" idx="12"/>
          </p:nvPr>
        </p:nvSpPr>
        <p:spPr>
          <a:xfrm>
            <a:off x="10123055" y="6459785"/>
            <a:ext cx="1089428" cy="365125"/>
          </a:xfrm>
        </p:spPr>
        <p:txBody>
          <a:bodyPr>
            <a:normAutofit/>
          </a:bodyPr>
          <a:lstStyle/>
          <a:p>
            <a:pPr>
              <a:spcAft>
                <a:spcPts val="600"/>
              </a:spcAft>
            </a:pPr>
            <a:fld id="{800FDB27-A926-4607-A714-F3D347B0C156}" type="slidenum">
              <a:rPr lang="en-US">
                <a:solidFill>
                  <a:schemeClr val="tx2"/>
                </a:solidFill>
              </a:rPr>
              <a:pPr>
                <a:spcAft>
                  <a:spcPts val="600"/>
                </a:spcAft>
              </a:pPr>
              <a:t>52</a:t>
            </a:fld>
            <a:endParaRPr lang="en-US">
              <a:solidFill>
                <a:schemeClr val="tx2"/>
              </a:solidFill>
            </a:endParaRPr>
          </a:p>
        </p:txBody>
      </p:sp>
    </p:spTree>
    <p:extLst>
      <p:ext uri="{BB962C8B-B14F-4D97-AF65-F5344CB8AC3E}">
        <p14:creationId xmlns:p14="http://schemas.microsoft.com/office/powerpoint/2010/main" val="4152051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D03145-09BC-5AAF-E86B-9237229D78A3}"/>
              </a:ext>
            </a:extLst>
          </p:cNvPr>
          <p:cNvSpPr>
            <a:spLocks noGrp="1"/>
          </p:cNvSpPr>
          <p:nvPr>
            <p:ph type="title"/>
          </p:nvPr>
        </p:nvSpPr>
        <p:spPr>
          <a:xfrm>
            <a:off x="492370" y="605896"/>
            <a:ext cx="3084844" cy="5646208"/>
          </a:xfrm>
        </p:spPr>
        <p:txBody>
          <a:bodyPr anchor="ctr">
            <a:normAutofit/>
          </a:bodyPr>
          <a:lstStyle/>
          <a:p>
            <a:r>
              <a:rPr lang="en-US" sz="36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iii. all infants born to HBsAg-positive women complete the hepatitis B vaccine series per the most current ACIP recommended schedule,</a:t>
            </a:r>
            <a:endParaRPr lang="en-US" sz="3600" dirty="0">
              <a:solidFill>
                <a:schemeClr val="bg1"/>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4749D6-EA25-73FB-41A4-8423A03F7D5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US" dirty="0"/>
              <a:t> Routine vaccine schedule: last dose is given 6-18 </a:t>
            </a:r>
            <a:r>
              <a:rPr lang="en-US" dirty="0" err="1"/>
              <a:t>mos</a:t>
            </a:r>
            <a:r>
              <a:rPr lang="en-US" dirty="0"/>
              <a:t> of age, but babies born to Hep B + mothers or unknown status of moms at birth, the last dose must be given at 6 months  (Table 3 of current ACIP recs)</a:t>
            </a:r>
          </a:p>
          <a:p>
            <a:pPr>
              <a:buFont typeface="Arial" panose="020B0604020202020204" pitchFamily="34" charset="0"/>
              <a:buChar char="•"/>
            </a:pPr>
            <a:r>
              <a:rPr lang="en-US" dirty="0"/>
              <a:t> The LHD is responsible for ensuring the vaccine is given per ACIP guidelines.</a:t>
            </a:r>
          </a:p>
          <a:p>
            <a:pPr>
              <a:buFont typeface="Arial" panose="020B0604020202020204" pitchFamily="34" charset="0"/>
              <a:buChar char="•"/>
            </a:pPr>
            <a:r>
              <a:rPr lang="en-US" dirty="0"/>
              <a:t> The LHD can delegate it to the PCP, but if the PCP refuses or wants to use a different schedule, the LHD must advise the parents to come to the LHD for proper vaccine schedule</a:t>
            </a:r>
          </a:p>
          <a:p>
            <a:pPr>
              <a:buFont typeface="Arial" panose="020B0604020202020204" pitchFamily="34" charset="0"/>
              <a:buChar char="•"/>
            </a:pPr>
            <a:r>
              <a:rPr lang="en-US" dirty="0"/>
              <a:t> If parents refuse, is it documented; is it documented that the health director was notified and what their decision was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61AB1C1-2CD0-0FDA-6717-E07051EA6873}"/>
              </a:ext>
            </a:extLst>
          </p:cNvPr>
          <p:cNvSpPr>
            <a:spLocks noGrp="1"/>
          </p:cNvSpPr>
          <p:nvPr>
            <p:ph type="sldNum" sz="quarter" idx="12"/>
          </p:nvPr>
        </p:nvSpPr>
        <p:spPr>
          <a:xfrm>
            <a:off x="10123055" y="6459785"/>
            <a:ext cx="1089428" cy="365125"/>
          </a:xfrm>
        </p:spPr>
        <p:txBody>
          <a:bodyPr>
            <a:normAutofit/>
          </a:bodyPr>
          <a:lstStyle/>
          <a:p>
            <a:pPr>
              <a:spcAft>
                <a:spcPts val="600"/>
              </a:spcAft>
            </a:pPr>
            <a:fld id="{800FDB27-A926-4607-A714-F3D347B0C156}" type="slidenum">
              <a:rPr lang="en-US">
                <a:solidFill>
                  <a:schemeClr val="tx2"/>
                </a:solidFill>
              </a:rPr>
              <a:pPr>
                <a:spcAft>
                  <a:spcPts val="600"/>
                </a:spcAft>
              </a:pPr>
              <a:t>53</a:t>
            </a:fld>
            <a:endParaRPr lang="en-US">
              <a:solidFill>
                <a:schemeClr val="tx2"/>
              </a:solidFill>
            </a:endParaRPr>
          </a:p>
        </p:txBody>
      </p:sp>
    </p:spTree>
    <p:extLst>
      <p:ext uri="{BB962C8B-B14F-4D97-AF65-F5344CB8AC3E}">
        <p14:creationId xmlns:p14="http://schemas.microsoft.com/office/powerpoint/2010/main" val="2674211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D03145-09BC-5AAF-E86B-9237229D78A3}"/>
              </a:ext>
            </a:extLst>
          </p:cNvPr>
          <p:cNvSpPr>
            <a:spLocks noGrp="1"/>
          </p:cNvSpPr>
          <p:nvPr>
            <p:ph type="title"/>
          </p:nvPr>
        </p:nvSpPr>
        <p:spPr>
          <a:xfrm>
            <a:off x="492370" y="605896"/>
            <a:ext cx="3084844" cy="5646208"/>
          </a:xfrm>
        </p:spPr>
        <p:txBody>
          <a:bodyPr anchor="ctr">
            <a:normAutofit/>
          </a:bodyPr>
          <a:lstStyle/>
          <a:p>
            <a:r>
              <a:rPr lang="en-US" sz="36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iv. all infants receive timely post-vaccination serology testing according to CDC guidelines?</a:t>
            </a:r>
            <a:endParaRPr lang="en-US" sz="3600" dirty="0">
              <a:solidFill>
                <a:schemeClr val="bg1"/>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74749D6-EA25-73FB-41A4-8423A03F7D56}"/>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US" dirty="0"/>
              <a:t> PVST is only HBsAg and anti-HBs</a:t>
            </a:r>
          </a:p>
          <a:p>
            <a:pPr>
              <a:buFont typeface="Arial" panose="020B0604020202020204" pitchFamily="34" charset="0"/>
              <a:buChar char="•"/>
            </a:pPr>
            <a:r>
              <a:rPr lang="en-US" dirty="0"/>
              <a:t> PVST cannot be done earlier than 9 months</a:t>
            </a:r>
          </a:p>
          <a:p>
            <a:pPr>
              <a:buFont typeface="Arial" panose="020B0604020202020204" pitchFamily="34" charset="0"/>
              <a:buChar char="•"/>
            </a:pPr>
            <a:r>
              <a:rPr lang="en-US" dirty="0"/>
              <a:t> ACIP recommends it be done between 9-12 months of age (ensure 1-2 months after last dose)</a:t>
            </a:r>
          </a:p>
          <a:p>
            <a:pPr>
              <a:buFont typeface="Arial" panose="020B0604020202020204" pitchFamily="34" charset="0"/>
              <a:buChar char="•"/>
            </a:pPr>
            <a:r>
              <a:rPr lang="en-US" dirty="0"/>
              <a:t> If it is parent refusal, is it documented that LHD educated parents and notified the health director</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61AB1C1-2CD0-0FDA-6717-E07051EA6873}"/>
              </a:ext>
            </a:extLst>
          </p:cNvPr>
          <p:cNvSpPr>
            <a:spLocks noGrp="1"/>
          </p:cNvSpPr>
          <p:nvPr>
            <p:ph type="sldNum" sz="quarter" idx="12"/>
          </p:nvPr>
        </p:nvSpPr>
        <p:spPr>
          <a:xfrm>
            <a:off x="10123055" y="6459785"/>
            <a:ext cx="1089428" cy="365125"/>
          </a:xfrm>
        </p:spPr>
        <p:txBody>
          <a:bodyPr>
            <a:normAutofit/>
          </a:bodyPr>
          <a:lstStyle/>
          <a:p>
            <a:pPr>
              <a:spcAft>
                <a:spcPts val="600"/>
              </a:spcAft>
            </a:pPr>
            <a:fld id="{800FDB27-A926-4607-A714-F3D347B0C156}" type="slidenum">
              <a:rPr lang="en-US">
                <a:solidFill>
                  <a:schemeClr val="tx2"/>
                </a:solidFill>
              </a:rPr>
              <a:pPr>
                <a:spcAft>
                  <a:spcPts val="600"/>
                </a:spcAft>
              </a:pPr>
              <a:t>54</a:t>
            </a:fld>
            <a:endParaRPr lang="en-US">
              <a:solidFill>
                <a:schemeClr val="tx2"/>
              </a:solidFill>
            </a:endParaRPr>
          </a:p>
        </p:txBody>
      </p:sp>
    </p:spTree>
    <p:extLst>
      <p:ext uri="{BB962C8B-B14F-4D97-AF65-F5344CB8AC3E}">
        <p14:creationId xmlns:p14="http://schemas.microsoft.com/office/powerpoint/2010/main" val="1028466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238B-B412-4750-871B-CB81A791E1A8}"/>
              </a:ext>
            </a:extLst>
          </p:cNvPr>
          <p:cNvSpPr>
            <a:spLocks noGrp="1"/>
          </p:cNvSpPr>
          <p:nvPr>
            <p:ph type="title"/>
          </p:nvPr>
        </p:nvSpPr>
        <p:spPr/>
        <p:txBody>
          <a:bodyPr/>
          <a:lstStyle/>
          <a:p>
            <a:r>
              <a:rPr lang="en-US" dirty="0">
                <a:solidFill>
                  <a:srgbClr val="00B050"/>
                </a:solidFill>
              </a:rPr>
              <a:t>Perinatal Hepatitis B Resources</a:t>
            </a:r>
          </a:p>
        </p:txBody>
      </p:sp>
      <p:sp>
        <p:nvSpPr>
          <p:cNvPr id="4" name="Slide Number Placeholder 3">
            <a:extLst>
              <a:ext uri="{FF2B5EF4-FFF2-40B4-BE49-F238E27FC236}">
                <a16:creationId xmlns:a16="http://schemas.microsoft.com/office/drawing/2014/main" id="{9E99D6FE-800C-4CFA-840E-2CD5A390FE43}"/>
              </a:ext>
            </a:extLst>
          </p:cNvPr>
          <p:cNvSpPr>
            <a:spLocks noGrp="1"/>
          </p:cNvSpPr>
          <p:nvPr>
            <p:ph type="sldNum" sz="quarter" idx="12"/>
          </p:nvPr>
        </p:nvSpPr>
        <p:spPr/>
        <p:txBody>
          <a:bodyPr/>
          <a:lstStyle/>
          <a:p>
            <a:fld id="{800FDB27-A926-4607-A714-F3D347B0C156}" type="slidenum">
              <a:rPr lang="en-US" smtClean="0"/>
              <a:t>55</a:t>
            </a:fld>
            <a:endParaRPr lang="en-US"/>
          </a:p>
        </p:txBody>
      </p:sp>
      <p:sp>
        <p:nvSpPr>
          <p:cNvPr id="6" name="Content Placeholder 5">
            <a:extLst>
              <a:ext uri="{FF2B5EF4-FFF2-40B4-BE49-F238E27FC236}">
                <a16:creationId xmlns:a16="http://schemas.microsoft.com/office/drawing/2014/main" id="{78544A54-9823-456D-9A41-0154E0497FCA}"/>
              </a:ext>
            </a:extLst>
          </p:cNvPr>
          <p:cNvSpPr>
            <a:spLocks noGrp="1"/>
          </p:cNvSpPr>
          <p:nvPr>
            <p:ph idx="1"/>
          </p:nvPr>
        </p:nvSpPr>
        <p:spPr>
          <a:xfrm>
            <a:off x="871366" y="1864950"/>
            <a:ext cx="10741514" cy="4023360"/>
          </a:xfrm>
        </p:spPr>
        <p:txBody>
          <a:bodyPr>
            <a:normAutofit fontScale="85000" lnSpcReduction="10000"/>
          </a:bodyPr>
          <a:lstStyle/>
          <a:p>
            <a:pPr marL="0" indent="0">
              <a:lnSpc>
                <a:spcPct val="120000"/>
              </a:lnSpc>
              <a:spcBef>
                <a:spcPts val="0"/>
              </a:spcBef>
              <a:spcAft>
                <a:spcPts val="0"/>
              </a:spcAft>
              <a:buNone/>
            </a:pPr>
            <a:r>
              <a:rPr lang="en-US" dirty="0"/>
              <a:t>CDC Perinatal Hepatitis B Website:</a:t>
            </a:r>
          </a:p>
          <a:p>
            <a:pPr marL="0" indent="0">
              <a:lnSpc>
                <a:spcPct val="120000"/>
              </a:lnSpc>
              <a:spcBef>
                <a:spcPts val="0"/>
              </a:spcBef>
              <a:spcAft>
                <a:spcPts val="0"/>
              </a:spcAft>
              <a:buNone/>
            </a:pPr>
            <a:r>
              <a:rPr lang="en-US" dirty="0">
                <a:hlinkClick r:id="rId3"/>
              </a:rPr>
              <a:t>https://www.cdc.gov/hepatitis/hbv/perinatalxmtn.htm</a:t>
            </a:r>
            <a:r>
              <a:rPr lang="en-US" dirty="0"/>
              <a:t> </a:t>
            </a:r>
          </a:p>
          <a:p>
            <a:pPr marL="0" indent="0">
              <a:buNone/>
            </a:pPr>
            <a:r>
              <a:rPr lang="en-US" dirty="0"/>
              <a:t>Immunization Action Coalition:</a:t>
            </a:r>
          </a:p>
          <a:p>
            <a:pPr marL="0" indent="0">
              <a:lnSpc>
                <a:spcPct val="100000"/>
              </a:lnSpc>
              <a:spcBef>
                <a:spcPts val="0"/>
              </a:spcBef>
              <a:spcAft>
                <a:spcPts val="0"/>
              </a:spcAft>
              <a:buNone/>
            </a:pPr>
            <a:r>
              <a:rPr lang="en-US" dirty="0">
                <a:hlinkClick r:id="rId4"/>
              </a:rPr>
              <a:t>http://www.immunize.org/protect-newborns/</a:t>
            </a:r>
            <a:r>
              <a:rPr lang="en-US" dirty="0"/>
              <a:t> </a:t>
            </a:r>
          </a:p>
          <a:p>
            <a:pPr marL="0" indent="0">
              <a:lnSpc>
                <a:spcPct val="100000"/>
              </a:lnSpc>
              <a:spcBef>
                <a:spcPts val="0"/>
              </a:spcBef>
              <a:spcAft>
                <a:spcPts val="0"/>
              </a:spcAft>
              <a:buNone/>
            </a:pPr>
            <a:r>
              <a:rPr lang="en-US" dirty="0">
                <a:hlinkClick r:id="rId5"/>
              </a:rPr>
              <a:t>http://www.immunize.org/catg.d/p2130.pdf</a:t>
            </a:r>
            <a:r>
              <a:rPr lang="en-US" dirty="0"/>
              <a:t> (standing order)</a:t>
            </a:r>
          </a:p>
          <a:p>
            <a:pPr>
              <a:lnSpc>
                <a:spcPct val="100000"/>
              </a:lnSpc>
              <a:spcBef>
                <a:spcPts val="0"/>
              </a:spcBef>
              <a:spcAft>
                <a:spcPts val="0"/>
              </a:spcAft>
            </a:pPr>
            <a:endParaRPr lang="en-US" dirty="0"/>
          </a:p>
          <a:p>
            <a:pPr marL="0" indent="0">
              <a:lnSpc>
                <a:spcPct val="100000"/>
              </a:lnSpc>
              <a:spcBef>
                <a:spcPts val="0"/>
              </a:spcBef>
              <a:spcAft>
                <a:spcPts val="0"/>
              </a:spcAft>
              <a:buNone/>
            </a:pPr>
            <a:r>
              <a:rPr lang="en-US" dirty="0"/>
              <a:t>CDC Pink Book – Hepatitis B Chapter</a:t>
            </a:r>
          </a:p>
          <a:p>
            <a:pPr marL="0" indent="0">
              <a:lnSpc>
                <a:spcPct val="100000"/>
              </a:lnSpc>
              <a:spcBef>
                <a:spcPts val="0"/>
              </a:spcBef>
              <a:spcAft>
                <a:spcPts val="0"/>
              </a:spcAft>
              <a:buNone/>
            </a:pPr>
            <a:r>
              <a:rPr lang="en-US" dirty="0">
                <a:hlinkClick r:id="rId6"/>
              </a:rPr>
              <a:t>https://www.cdc.gov/vaccines/pubs/pinkbook/hepb.html</a:t>
            </a:r>
            <a:r>
              <a:rPr lang="en-US" dirty="0"/>
              <a:t> </a:t>
            </a:r>
          </a:p>
          <a:p>
            <a:pPr marL="0" indent="0">
              <a:spcAft>
                <a:spcPts val="0"/>
              </a:spcAft>
              <a:buNone/>
            </a:pPr>
            <a:r>
              <a:rPr lang="en-US" dirty="0">
                <a:solidFill>
                  <a:schemeClr val="tx1"/>
                </a:solidFill>
              </a:rPr>
              <a:t>Physicians Guide to Hepatitis B: A Silent Killer</a:t>
            </a:r>
          </a:p>
          <a:p>
            <a:pPr marL="0" indent="0">
              <a:spcAft>
                <a:spcPts val="0"/>
              </a:spcAft>
              <a:buNone/>
            </a:pPr>
            <a:r>
              <a:rPr lang="en-US" dirty="0">
                <a:solidFill>
                  <a:schemeClr val="tx1"/>
                </a:solidFill>
                <a:hlinkClick r:id="rId7"/>
              </a:rPr>
              <a:t>https://med.stanford.edu/content/dam/sm/liver/documents/resources/guides/Final_P-Guide_2020_version3.pdf</a:t>
            </a:r>
            <a:r>
              <a:rPr lang="en-US" dirty="0">
                <a:solidFill>
                  <a:schemeClr val="tx1"/>
                </a:solidFill>
              </a:rPr>
              <a:t> </a:t>
            </a:r>
          </a:p>
          <a:p>
            <a:pPr marL="0" indent="0">
              <a:buNone/>
            </a:pPr>
            <a:r>
              <a:rPr lang="en-US" dirty="0"/>
              <a:t>North Carolina Hepatitis B Public Health Program Manual</a:t>
            </a:r>
            <a:r>
              <a:rPr lang="en-US" dirty="0">
                <a:solidFill>
                  <a:srgbClr val="FF0000"/>
                </a:solidFill>
              </a:rPr>
              <a:t>*   </a:t>
            </a:r>
            <a:r>
              <a:rPr lang="en-US" dirty="0"/>
              <a:t>  </a:t>
            </a:r>
            <a:r>
              <a:rPr lang="en-US" dirty="0">
                <a:hlinkClick r:id="rId8"/>
              </a:rPr>
              <a:t>http://epi.publichealth.nc.gov/cd/lhds/manuals/hepB/toc.html</a:t>
            </a:r>
            <a:r>
              <a:rPr lang="en-US" dirty="0"/>
              <a:t> </a:t>
            </a:r>
          </a:p>
          <a:p>
            <a:pPr marL="0" indent="0">
              <a:buNone/>
            </a:pPr>
            <a:r>
              <a:rPr lang="en-US" dirty="0"/>
              <a:t>Hep B Moms </a:t>
            </a:r>
            <a:r>
              <a:rPr lang="en-US" dirty="0">
                <a:hlinkClick r:id="rId9"/>
              </a:rPr>
              <a:t>https://www.hepbmoms.org/</a:t>
            </a:r>
            <a:endParaRPr lang="en-US" dirty="0"/>
          </a:p>
          <a:p>
            <a:pPr>
              <a:lnSpc>
                <a:spcPct val="100000"/>
              </a:lnSpc>
              <a:spcBef>
                <a:spcPts val="0"/>
              </a:spcBef>
              <a:spcAft>
                <a:spcPts val="0"/>
              </a:spcAft>
            </a:pPr>
            <a:endParaRPr lang="en-US" dirty="0"/>
          </a:p>
          <a:p>
            <a:pPr>
              <a:lnSpc>
                <a:spcPct val="100000"/>
              </a:lnSpc>
              <a:spcBef>
                <a:spcPts val="0"/>
              </a:spcBef>
              <a:spcAft>
                <a:spcPts val="0"/>
              </a:spcAft>
            </a:pPr>
            <a:endParaRPr lang="en-US" dirty="0"/>
          </a:p>
          <a:p>
            <a:pPr>
              <a:lnSpc>
                <a:spcPct val="100000"/>
              </a:lnSpc>
              <a:spcBef>
                <a:spcPts val="0"/>
              </a:spcBef>
              <a:spcAft>
                <a:spcPts val="0"/>
              </a:spcAft>
            </a:pPr>
            <a:endParaRPr lang="en-US" dirty="0"/>
          </a:p>
        </p:txBody>
      </p:sp>
      <p:pic>
        <p:nvPicPr>
          <p:cNvPr id="7" name="Picture 6">
            <a:extLst>
              <a:ext uri="{FF2B5EF4-FFF2-40B4-BE49-F238E27FC236}">
                <a16:creationId xmlns:a16="http://schemas.microsoft.com/office/drawing/2014/main" id="{45BC149E-A1F1-4A38-9763-3161C058B3DC}"/>
              </a:ext>
            </a:extLst>
          </p:cNvPr>
          <p:cNvPicPr>
            <a:picLocks noChangeAspect="1"/>
          </p:cNvPicPr>
          <p:nvPr/>
        </p:nvPicPr>
        <p:blipFill>
          <a:blip r:embed="rId10"/>
          <a:stretch>
            <a:fillRect/>
          </a:stretch>
        </p:blipFill>
        <p:spPr>
          <a:xfrm>
            <a:off x="12337434" y="702900"/>
            <a:ext cx="1800225" cy="2324100"/>
          </a:xfrm>
          <a:prstGeom prst="rect">
            <a:avLst/>
          </a:prstGeom>
        </p:spPr>
      </p:pic>
      <p:pic>
        <p:nvPicPr>
          <p:cNvPr id="9" name="Picture 8" descr="Text&#10;&#10;Description automatically generated">
            <a:extLst>
              <a:ext uri="{FF2B5EF4-FFF2-40B4-BE49-F238E27FC236}">
                <a16:creationId xmlns:a16="http://schemas.microsoft.com/office/drawing/2014/main" id="{3F3FC4C9-2C1B-5D99-6809-A994C5813B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38836" y="769462"/>
            <a:ext cx="2181798" cy="2814004"/>
          </a:xfrm>
          <a:prstGeom prst="rect">
            <a:avLst/>
          </a:prstGeom>
        </p:spPr>
      </p:pic>
    </p:spTree>
    <p:extLst>
      <p:ext uri="{BB962C8B-B14F-4D97-AF65-F5344CB8AC3E}">
        <p14:creationId xmlns:p14="http://schemas.microsoft.com/office/powerpoint/2010/main" val="3591748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5255-13CE-40A7-B774-2449F2803CBE}"/>
              </a:ext>
            </a:extLst>
          </p:cNvPr>
          <p:cNvSpPr>
            <a:spLocks noGrp="1"/>
          </p:cNvSpPr>
          <p:nvPr>
            <p:ph type="title"/>
          </p:nvPr>
        </p:nvSpPr>
        <p:spPr/>
        <p:txBody>
          <a:bodyPr/>
          <a:lstStyle/>
          <a:p>
            <a:r>
              <a:rPr lang="en-US" dirty="0">
                <a:solidFill>
                  <a:srgbClr val="00B050"/>
                </a:solidFill>
              </a:rPr>
              <a:t>Resources Cont.</a:t>
            </a:r>
          </a:p>
        </p:txBody>
      </p:sp>
      <p:sp>
        <p:nvSpPr>
          <p:cNvPr id="3" name="Content Placeholder 2">
            <a:extLst>
              <a:ext uri="{FF2B5EF4-FFF2-40B4-BE49-F238E27FC236}">
                <a16:creationId xmlns:a16="http://schemas.microsoft.com/office/drawing/2014/main" id="{7AFC1DB8-D124-4BA7-A864-2E1F4FC3EF48}"/>
              </a:ext>
            </a:extLst>
          </p:cNvPr>
          <p:cNvSpPr>
            <a:spLocks noGrp="1"/>
          </p:cNvSpPr>
          <p:nvPr>
            <p:ph idx="1"/>
          </p:nvPr>
        </p:nvSpPr>
        <p:spPr/>
        <p:txBody>
          <a:bodyPr/>
          <a:lstStyle/>
          <a:p>
            <a:pPr>
              <a:spcAft>
                <a:spcPts val="0"/>
              </a:spcAft>
            </a:pPr>
            <a:r>
              <a:rPr lang="en-US" dirty="0"/>
              <a:t>Prevention of hepatitis B Virus Infection in the United States:  Recommendations of the Advisory committee on Immunization Practices January 12, 2018</a:t>
            </a:r>
          </a:p>
          <a:p>
            <a:pPr>
              <a:spcAft>
                <a:spcPts val="0"/>
              </a:spcAft>
            </a:pPr>
            <a:r>
              <a:rPr lang="en-US" dirty="0">
                <a:hlinkClick r:id="rId2"/>
              </a:rPr>
              <a:t>https://www.cdc.gov/mmwr/volumes/67/rr/pdfs/rr6701-H.pdf</a:t>
            </a:r>
            <a:r>
              <a:rPr lang="en-US" dirty="0"/>
              <a:t> </a:t>
            </a:r>
          </a:p>
          <a:p>
            <a:pPr>
              <a:spcAft>
                <a:spcPts val="0"/>
              </a:spcAft>
            </a:pPr>
            <a:endParaRPr lang="en-US" dirty="0"/>
          </a:p>
          <a:p>
            <a:pPr>
              <a:spcAft>
                <a:spcPts val="0"/>
              </a:spcAft>
            </a:pPr>
            <a:r>
              <a:rPr lang="en-US" dirty="0"/>
              <a:t>Management of Infants Born to Women with hepatitis B Virus Infection for Pediatricians</a:t>
            </a:r>
          </a:p>
          <a:p>
            <a:pPr>
              <a:spcAft>
                <a:spcPts val="0"/>
              </a:spcAft>
            </a:pPr>
            <a:r>
              <a:rPr lang="en-US" dirty="0">
                <a:hlinkClick r:id="rId3"/>
              </a:rPr>
              <a:t>https://www.cdc.gov/vaccines/programs/perinatal-hepb/downloads/HepB-Provider-tipsheet-508.pdf</a:t>
            </a:r>
            <a:r>
              <a:rPr lang="en-US" dirty="0"/>
              <a:t> </a:t>
            </a:r>
          </a:p>
        </p:txBody>
      </p:sp>
      <p:sp>
        <p:nvSpPr>
          <p:cNvPr id="4" name="Slide Number Placeholder 3">
            <a:extLst>
              <a:ext uri="{FF2B5EF4-FFF2-40B4-BE49-F238E27FC236}">
                <a16:creationId xmlns:a16="http://schemas.microsoft.com/office/drawing/2014/main" id="{160FDECE-DEB9-1474-404A-9D065BC4F1D6}"/>
              </a:ext>
            </a:extLst>
          </p:cNvPr>
          <p:cNvSpPr>
            <a:spLocks noGrp="1"/>
          </p:cNvSpPr>
          <p:nvPr>
            <p:ph type="sldNum" sz="quarter" idx="12"/>
          </p:nvPr>
        </p:nvSpPr>
        <p:spPr/>
        <p:txBody>
          <a:bodyPr/>
          <a:lstStyle/>
          <a:p>
            <a:fld id="{800FDB27-A926-4607-A714-F3D347B0C156}" type="slidenum">
              <a:rPr lang="en-US" smtClean="0"/>
              <a:t>56</a:t>
            </a:fld>
            <a:endParaRPr lang="en-US"/>
          </a:p>
        </p:txBody>
      </p:sp>
    </p:spTree>
    <p:extLst>
      <p:ext uri="{BB962C8B-B14F-4D97-AF65-F5344CB8AC3E}">
        <p14:creationId xmlns:p14="http://schemas.microsoft.com/office/powerpoint/2010/main" val="3602982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0D8B07-D7B2-469F-BB46-425025EDE00F}"/>
              </a:ext>
            </a:extLst>
          </p:cNvPr>
          <p:cNvPicPr>
            <a:picLocks noChangeAspect="1"/>
          </p:cNvPicPr>
          <p:nvPr/>
        </p:nvPicPr>
        <p:blipFill>
          <a:blip r:embed="rId3"/>
          <a:stretch>
            <a:fillRect/>
          </a:stretch>
        </p:blipFill>
        <p:spPr>
          <a:xfrm>
            <a:off x="14099235" y="1813023"/>
            <a:ext cx="969205" cy="1233819"/>
          </a:xfrm>
          <a:prstGeom prst="rect">
            <a:avLst/>
          </a:prstGeom>
        </p:spPr>
      </p:pic>
      <p:pic>
        <p:nvPicPr>
          <p:cNvPr id="5" name="Picture 4">
            <a:extLst>
              <a:ext uri="{FF2B5EF4-FFF2-40B4-BE49-F238E27FC236}">
                <a16:creationId xmlns:a16="http://schemas.microsoft.com/office/drawing/2014/main" id="{34A77882-A453-42F1-91A4-784AD17E8B2B}"/>
              </a:ext>
            </a:extLst>
          </p:cNvPr>
          <p:cNvPicPr>
            <a:picLocks noChangeAspect="1"/>
          </p:cNvPicPr>
          <p:nvPr/>
        </p:nvPicPr>
        <p:blipFill>
          <a:blip r:embed="rId4"/>
          <a:stretch>
            <a:fillRect/>
          </a:stretch>
        </p:blipFill>
        <p:spPr>
          <a:xfrm>
            <a:off x="13751072" y="357025"/>
            <a:ext cx="1347044" cy="1416300"/>
          </a:xfrm>
          <a:prstGeom prst="rect">
            <a:avLst/>
          </a:prstGeom>
        </p:spPr>
      </p:pic>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4">
            <a:extLst>
              <a:ext uri="{FF2B5EF4-FFF2-40B4-BE49-F238E27FC236}">
                <a16:creationId xmlns:a16="http://schemas.microsoft.com/office/drawing/2014/main" id="{8EAFC584-780A-4397-8343-CEB30CD0E4E7}"/>
              </a:ext>
            </a:extLst>
          </p:cNvPr>
          <p:cNvPicPr>
            <a:picLocks noChangeAspect="1"/>
          </p:cNvPicPr>
          <p:nvPr/>
        </p:nvPicPr>
        <p:blipFill>
          <a:blip r:embed="rId5"/>
          <a:stretch>
            <a:fillRect/>
          </a:stretch>
        </p:blipFill>
        <p:spPr>
          <a:xfrm>
            <a:off x="5138266" y="4395065"/>
            <a:ext cx="3313507" cy="1823895"/>
          </a:xfrm>
          <a:prstGeom prst="rect">
            <a:avLst/>
          </a:prstGeom>
        </p:spPr>
      </p:pic>
      <p:sp>
        <p:nvSpPr>
          <p:cNvPr id="43"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0710D5-05D0-4662-BEB1-FA8B6522FF46}"/>
              </a:ext>
            </a:extLst>
          </p:cNvPr>
          <p:cNvPicPr>
            <a:picLocks noChangeAspect="1"/>
          </p:cNvPicPr>
          <p:nvPr/>
        </p:nvPicPr>
        <p:blipFill>
          <a:blip r:embed="rId6"/>
          <a:stretch>
            <a:fillRect/>
          </a:stretch>
        </p:blipFill>
        <p:spPr>
          <a:xfrm>
            <a:off x="9178414" y="483762"/>
            <a:ext cx="2308449" cy="1784309"/>
          </a:xfrm>
          <a:prstGeom prst="rect">
            <a:avLst/>
          </a:prstGeom>
        </p:spPr>
      </p:pic>
      <p:sp>
        <p:nvSpPr>
          <p:cNvPr id="4" name="Slide Number Placeholder 3">
            <a:extLst>
              <a:ext uri="{FF2B5EF4-FFF2-40B4-BE49-F238E27FC236}">
                <a16:creationId xmlns:a16="http://schemas.microsoft.com/office/drawing/2014/main" id="{B41DD5A4-981B-45D7-92E6-90EF5D48B0AA}"/>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a:spcAft>
                <a:spcPts val="600"/>
              </a:spcAft>
            </a:pPr>
            <a:fld id="{800FDB27-A926-4607-A714-F3D347B0C156}" type="slidenum">
              <a:rPr lang="en-US" smtClean="0"/>
              <a:pPr algn="l">
                <a:spcAft>
                  <a:spcPts val="600"/>
                </a:spcAft>
              </a:pPr>
              <a:t>57</a:t>
            </a:fld>
            <a:endParaRPr lang="en-US"/>
          </a:p>
        </p:txBody>
      </p:sp>
      <p:sp>
        <p:nvSpPr>
          <p:cNvPr id="7" name="TextBox 6">
            <a:extLst>
              <a:ext uri="{FF2B5EF4-FFF2-40B4-BE49-F238E27FC236}">
                <a16:creationId xmlns:a16="http://schemas.microsoft.com/office/drawing/2014/main" id="{A571ADCF-C209-4B65-91F5-396CDB0A604F}"/>
              </a:ext>
            </a:extLst>
          </p:cNvPr>
          <p:cNvSpPr txBox="1"/>
          <p:nvPr/>
        </p:nvSpPr>
        <p:spPr>
          <a:xfrm>
            <a:off x="300789" y="1058573"/>
            <a:ext cx="3967431" cy="3705932"/>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5400" spc="-50" dirty="0">
                <a:solidFill>
                  <a:srgbClr val="FFFFFF"/>
                </a:solidFill>
                <a:latin typeface="+mj-lt"/>
                <a:ea typeface="+mj-ea"/>
                <a:cs typeface="+mj-cs"/>
              </a:rPr>
              <a:t>Immunization Action Coalition</a:t>
            </a:r>
          </a:p>
          <a:p>
            <a:pPr algn="ctr" defTabSz="914400">
              <a:lnSpc>
                <a:spcPct val="85000"/>
              </a:lnSpc>
              <a:spcBef>
                <a:spcPct val="0"/>
              </a:spcBef>
              <a:spcAft>
                <a:spcPts val="600"/>
              </a:spcAft>
            </a:pPr>
            <a:endParaRPr lang="en-US" sz="5400" spc="-50" dirty="0">
              <a:solidFill>
                <a:srgbClr val="FFFFFF"/>
              </a:solidFill>
              <a:latin typeface="+mj-lt"/>
              <a:ea typeface="+mj-ea"/>
              <a:cs typeface="+mj-cs"/>
            </a:endParaRPr>
          </a:p>
          <a:p>
            <a:pPr algn="ctr" defTabSz="914400">
              <a:lnSpc>
                <a:spcPct val="85000"/>
              </a:lnSpc>
              <a:spcBef>
                <a:spcPct val="0"/>
              </a:spcBef>
              <a:spcAft>
                <a:spcPts val="600"/>
              </a:spcAft>
            </a:pPr>
            <a:r>
              <a:rPr lang="en-US" sz="2400" spc="-50" dirty="0">
                <a:solidFill>
                  <a:srgbClr val="FFFFFF"/>
                </a:solidFill>
                <a:latin typeface="+mj-lt"/>
                <a:ea typeface="+mj-ea"/>
                <a:cs typeface="+mj-cs"/>
                <a:hlinkClick r:id="rId7"/>
              </a:rPr>
              <a:t>www.immunize.org/standing-orders/</a:t>
            </a:r>
            <a:r>
              <a:rPr lang="en-US" sz="2400" spc="-5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D2B6B443-F7CC-4F13-EF60-B792FFD6E06B}"/>
              </a:ext>
            </a:extLst>
          </p:cNvPr>
          <p:cNvPicPr>
            <a:picLocks noChangeAspect="1"/>
          </p:cNvPicPr>
          <p:nvPr/>
        </p:nvPicPr>
        <p:blipFill>
          <a:blip r:embed="rId8"/>
          <a:stretch>
            <a:fillRect/>
          </a:stretch>
        </p:blipFill>
        <p:spPr>
          <a:xfrm>
            <a:off x="5138266" y="392275"/>
            <a:ext cx="3335011" cy="3616550"/>
          </a:xfrm>
          <a:prstGeom prst="rect">
            <a:avLst/>
          </a:prstGeom>
        </p:spPr>
      </p:pic>
      <p:pic>
        <p:nvPicPr>
          <p:cNvPr id="10" name="Picture 9">
            <a:extLst>
              <a:ext uri="{FF2B5EF4-FFF2-40B4-BE49-F238E27FC236}">
                <a16:creationId xmlns:a16="http://schemas.microsoft.com/office/drawing/2014/main" id="{C05AA5EF-91E3-BA37-BFF1-247A0DEC21DC}"/>
              </a:ext>
            </a:extLst>
          </p:cNvPr>
          <p:cNvPicPr>
            <a:picLocks noChangeAspect="1"/>
          </p:cNvPicPr>
          <p:nvPr/>
        </p:nvPicPr>
        <p:blipFill>
          <a:blip r:embed="rId9"/>
          <a:stretch>
            <a:fillRect/>
          </a:stretch>
        </p:blipFill>
        <p:spPr>
          <a:xfrm>
            <a:off x="8929627" y="2697376"/>
            <a:ext cx="2806021" cy="3716372"/>
          </a:xfrm>
          <a:prstGeom prst="rect">
            <a:avLst/>
          </a:prstGeom>
        </p:spPr>
      </p:pic>
    </p:spTree>
    <p:extLst>
      <p:ext uri="{BB962C8B-B14F-4D97-AF65-F5344CB8AC3E}">
        <p14:creationId xmlns:p14="http://schemas.microsoft.com/office/powerpoint/2010/main" val="474509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B864C69-C935-4FF0-B12C-CAD23D68224E}"/>
              </a:ext>
            </a:extLst>
          </p:cNvPr>
          <p:cNvSpPr/>
          <p:nvPr/>
        </p:nvSpPr>
        <p:spPr>
          <a:xfrm>
            <a:off x="5008414" y="3632226"/>
            <a:ext cx="6729274" cy="2127196"/>
          </a:xfrm>
          <a:prstGeom prst="ellipse">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F79DDEB-E4A8-4D80-9A6C-7473F776AB6C}"/>
              </a:ext>
            </a:extLst>
          </p:cNvPr>
          <p:cNvSpPr>
            <a:spLocks noGrp="1"/>
          </p:cNvSpPr>
          <p:nvPr>
            <p:ph type="sldNum" sz="quarter" idx="12"/>
          </p:nvPr>
        </p:nvSpPr>
        <p:spPr/>
        <p:txBody>
          <a:bodyPr/>
          <a:lstStyle/>
          <a:p>
            <a:fld id="{800FDB27-A926-4607-A714-F3D347B0C156}" type="slidenum">
              <a:rPr lang="en-US" smtClean="0"/>
              <a:t>58</a:t>
            </a:fld>
            <a:endParaRPr lang="en-US"/>
          </a:p>
        </p:txBody>
      </p:sp>
      <p:pic>
        <p:nvPicPr>
          <p:cNvPr id="3" name="Picture 2">
            <a:extLst>
              <a:ext uri="{FF2B5EF4-FFF2-40B4-BE49-F238E27FC236}">
                <a16:creationId xmlns:a16="http://schemas.microsoft.com/office/drawing/2014/main" id="{DA7C9B6C-EEED-4033-A977-3DCB1DAAF05A}"/>
              </a:ext>
            </a:extLst>
          </p:cNvPr>
          <p:cNvPicPr>
            <a:picLocks noChangeAspect="1"/>
          </p:cNvPicPr>
          <p:nvPr/>
        </p:nvPicPr>
        <p:blipFill>
          <a:blip r:embed="rId2"/>
          <a:stretch>
            <a:fillRect/>
          </a:stretch>
        </p:blipFill>
        <p:spPr>
          <a:xfrm>
            <a:off x="606309" y="413886"/>
            <a:ext cx="4277577" cy="55345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a:extLst>
              <a:ext uri="{FF2B5EF4-FFF2-40B4-BE49-F238E27FC236}">
                <a16:creationId xmlns:a16="http://schemas.microsoft.com/office/drawing/2014/main" id="{CFA5E9AD-904C-49ED-87F9-7E169A86534A}"/>
              </a:ext>
            </a:extLst>
          </p:cNvPr>
          <p:cNvPicPr>
            <a:picLocks noChangeAspect="1"/>
          </p:cNvPicPr>
          <p:nvPr/>
        </p:nvPicPr>
        <p:blipFill>
          <a:blip r:embed="rId3"/>
          <a:stretch>
            <a:fillRect/>
          </a:stretch>
        </p:blipFill>
        <p:spPr>
          <a:xfrm>
            <a:off x="5292039" y="600225"/>
            <a:ext cx="5438775" cy="2943225"/>
          </a:xfrm>
          <a:prstGeom prst="rect">
            <a:avLst/>
          </a:prstGeom>
        </p:spPr>
      </p:pic>
      <p:sp>
        <p:nvSpPr>
          <p:cNvPr id="5" name="TextBox 4">
            <a:extLst>
              <a:ext uri="{FF2B5EF4-FFF2-40B4-BE49-F238E27FC236}">
                <a16:creationId xmlns:a16="http://schemas.microsoft.com/office/drawing/2014/main" id="{8779CC1C-2273-420A-B499-7BAD6E7833A6}"/>
              </a:ext>
            </a:extLst>
          </p:cNvPr>
          <p:cNvSpPr txBox="1"/>
          <p:nvPr/>
        </p:nvSpPr>
        <p:spPr>
          <a:xfrm>
            <a:off x="5292039" y="4511158"/>
            <a:ext cx="6162024" cy="369332"/>
          </a:xfrm>
          <a:prstGeom prst="rect">
            <a:avLst/>
          </a:prstGeom>
          <a:noFill/>
        </p:spPr>
        <p:txBody>
          <a:bodyPr wrap="square" rtlCol="0">
            <a:spAutoFit/>
          </a:bodyPr>
          <a:lstStyle/>
          <a:p>
            <a:pPr algn="ctr"/>
            <a:r>
              <a:rPr lang="en-US" dirty="0">
                <a:solidFill>
                  <a:schemeClr val="tx2"/>
                </a:solidFill>
                <a:hlinkClick r:id="rId4"/>
              </a:rPr>
              <a:t>https://www.immunize.org/protect-newborns/guide/</a:t>
            </a:r>
            <a:r>
              <a:rPr lang="en-US" dirty="0">
                <a:solidFill>
                  <a:schemeClr val="tx2"/>
                </a:solidFill>
              </a:rPr>
              <a:t> </a:t>
            </a:r>
          </a:p>
        </p:txBody>
      </p:sp>
    </p:spTree>
    <p:extLst>
      <p:ext uri="{BB962C8B-B14F-4D97-AF65-F5344CB8AC3E}">
        <p14:creationId xmlns:p14="http://schemas.microsoft.com/office/powerpoint/2010/main" val="3917916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BCD0-5E38-43C3-84D3-09D3BC38D598}"/>
              </a:ext>
            </a:extLst>
          </p:cNvPr>
          <p:cNvSpPr>
            <a:spLocks noGrp="1"/>
          </p:cNvSpPr>
          <p:nvPr>
            <p:ph type="title"/>
          </p:nvPr>
        </p:nvSpPr>
        <p:spPr/>
        <p:txBody>
          <a:bodyPr/>
          <a:lstStyle/>
          <a:p>
            <a:r>
              <a:rPr lang="en-US" dirty="0">
                <a:solidFill>
                  <a:srgbClr val="00B050"/>
                </a:solidFill>
              </a:rPr>
              <a:t>Contact Information	</a:t>
            </a:r>
          </a:p>
        </p:txBody>
      </p:sp>
      <p:sp>
        <p:nvSpPr>
          <p:cNvPr id="5" name="Content Placeholder 4">
            <a:extLst>
              <a:ext uri="{FF2B5EF4-FFF2-40B4-BE49-F238E27FC236}">
                <a16:creationId xmlns:a16="http://schemas.microsoft.com/office/drawing/2014/main" id="{0C135454-4FC5-4150-A1A5-34F6932BB7CB}"/>
              </a:ext>
            </a:extLst>
          </p:cNvPr>
          <p:cNvSpPr>
            <a:spLocks noGrp="1"/>
          </p:cNvSpPr>
          <p:nvPr>
            <p:ph sz="half" idx="1"/>
          </p:nvPr>
        </p:nvSpPr>
        <p:spPr>
          <a:xfrm>
            <a:off x="1097280" y="2095129"/>
            <a:ext cx="4937760" cy="3321202"/>
          </a:xfrm>
        </p:spPr>
        <p:txBody>
          <a:bodyPr/>
          <a:lstStyle/>
          <a:p>
            <a:r>
              <a:rPr lang="en-US" sz="2400" b="1" dirty="0"/>
              <a:t>Mary Stanley, RN</a:t>
            </a:r>
          </a:p>
          <a:p>
            <a:r>
              <a:rPr lang="en-US" dirty="0">
                <a:hlinkClick r:id="rId3"/>
              </a:rPr>
              <a:t>Mary.Stanley@dhhs.nc.gov</a:t>
            </a:r>
            <a:endParaRPr lang="en-US" dirty="0"/>
          </a:p>
          <a:p>
            <a:r>
              <a:rPr lang="en-US" dirty="0"/>
              <a:t>919-707-5573 (Office)</a:t>
            </a:r>
          </a:p>
          <a:p>
            <a:r>
              <a:rPr lang="en-US" dirty="0"/>
              <a:t>919-710-6513 (Cell) </a:t>
            </a:r>
          </a:p>
        </p:txBody>
      </p:sp>
      <p:sp>
        <p:nvSpPr>
          <p:cNvPr id="6" name="Content Placeholder 5">
            <a:extLst>
              <a:ext uri="{FF2B5EF4-FFF2-40B4-BE49-F238E27FC236}">
                <a16:creationId xmlns:a16="http://schemas.microsoft.com/office/drawing/2014/main" id="{1FC6290F-C4C6-420F-A312-4277C2553D0E}"/>
              </a:ext>
            </a:extLst>
          </p:cNvPr>
          <p:cNvSpPr>
            <a:spLocks noGrp="1"/>
          </p:cNvSpPr>
          <p:nvPr>
            <p:ph sz="half" idx="2"/>
          </p:nvPr>
        </p:nvSpPr>
        <p:spPr>
          <a:xfrm>
            <a:off x="6217920" y="2095129"/>
            <a:ext cx="4937760" cy="3321203"/>
          </a:xfrm>
        </p:spPr>
        <p:txBody>
          <a:bodyPr/>
          <a:lstStyle/>
          <a:p>
            <a:r>
              <a:rPr lang="en-US" sz="2400" b="1" dirty="0"/>
              <a:t>Candy Graham, RN</a:t>
            </a:r>
          </a:p>
          <a:p>
            <a:r>
              <a:rPr lang="en-US" dirty="0">
                <a:hlinkClick r:id="rId4"/>
              </a:rPr>
              <a:t>Candy.graham@dhhs.nc.gov</a:t>
            </a:r>
            <a:r>
              <a:rPr lang="en-US" dirty="0"/>
              <a:t> </a:t>
            </a:r>
          </a:p>
          <a:p>
            <a:r>
              <a:rPr lang="en-US" dirty="0"/>
              <a:t>919-270-3857 (Cell)</a:t>
            </a:r>
          </a:p>
        </p:txBody>
      </p:sp>
      <p:sp>
        <p:nvSpPr>
          <p:cNvPr id="4" name="Slide Number Placeholder 3">
            <a:extLst>
              <a:ext uri="{FF2B5EF4-FFF2-40B4-BE49-F238E27FC236}">
                <a16:creationId xmlns:a16="http://schemas.microsoft.com/office/drawing/2014/main" id="{11DF4077-3F59-4BFB-95D0-AC37B6F6FDBD}"/>
              </a:ext>
            </a:extLst>
          </p:cNvPr>
          <p:cNvSpPr>
            <a:spLocks noGrp="1"/>
          </p:cNvSpPr>
          <p:nvPr>
            <p:ph type="sldNum" sz="quarter" idx="12"/>
          </p:nvPr>
        </p:nvSpPr>
        <p:spPr/>
        <p:txBody>
          <a:bodyPr/>
          <a:lstStyle/>
          <a:p>
            <a:fld id="{800FDB27-A926-4607-A714-F3D347B0C156}" type="slidenum">
              <a:rPr lang="en-US" smtClean="0"/>
              <a:t>59</a:t>
            </a:fld>
            <a:endParaRPr lang="en-US"/>
          </a:p>
        </p:txBody>
      </p:sp>
      <p:pic>
        <p:nvPicPr>
          <p:cNvPr id="7" name="Picture 6">
            <a:extLst>
              <a:ext uri="{FF2B5EF4-FFF2-40B4-BE49-F238E27FC236}">
                <a16:creationId xmlns:a16="http://schemas.microsoft.com/office/drawing/2014/main" id="{1AF3C1D0-7955-4DF0-A69E-9E6304C5AD3A}"/>
              </a:ext>
            </a:extLst>
          </p:cNvPr>
          <p:cNvPicPr>
            <a:picLocks noChangeAspect="1"/>
          </p:cNvPicPr>
          <p:nvPr/>
        </p:nvPicPr>
        <p:blipFill>
          <a:blip r:embed="rId5"/>
          <a:stretch>
            <a:fillRect/>
          </a:stretch>
        </p:blipFill>
        <p:spPr>
          <a:xfrm>
            <a:off x="2228296" y="3844031"/>
            <a:ext cx="8194088" cy="2450237"/>
          </a:xfrm>
          <a:prstGeom prst="rect">
            <a:avLst/>
          </a:prstGeom>
        </p:spPr>
      </p:pic>
    </p:spTree>
    <p:extLst>
      <p:ext uri="{BB962C8B-B14F-4D97-AF65-F5344CB8AC3E}">
        <p14:creationId xmlns:p14="http://schemas.microsoft.com/office/powerpoint/2010/main" val="48787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2E06-48EF-5C91-1A85-B3454C2E5951}"/>
              </a:ext>
            </a:extLst>
          </p:cNvPr>
          <p:cNvSpPr>
            <a:spLocks noGrp="1"/>
          </p:cNvSpPr>
          <p:nvPr>
            <p:ph type="title"/>
          </p:nvPr>
        </p:nvSpPr>
        <p:spPr/>
        <p:txBody>
          <a:bodyPr>
            <a:normAutofit fontScale="90000"/>
          </a:bodyPr>
          <a:lstStyle/>
          <a:p>
            <a:r>
              <a:rPr lang="en-US" dirty="0">
                <a:solidFill>
                  <a:srgbClr val="00B050"/>
                </a:solidFill>
              </a:rPr>
              <a:t>CDC 2019 Number of Newly Reported Cases of Perinatal Hep B Infection</a:t>
            </a:r>
            <a:br>
              <a:rPr lang="en-US" dirty="0"/>
            </a:br>
            <a:r>
              <a:rPr lang="en-US" sz="1300" dirty="0">
                <a:hlinkClick r:id="rId3"/>
              </a:rPr>
              <a:t>https://www.cdc.gov/hepatitis/statistics/2019surveillance/pdfs/2019HepSurveillanceRpt.pdf</a:t>
            </a:r>
            <a:r>
              <a:rPr lang="en-US" sz="1300" dirty="0"/>
              <a:t> </a:t>
            </a:r>
          </a:p>
        </p:txBody>
      </p:sp>
      <p:sp>
        <p:nvSpPr>
          <p:cNvPr id="4" name="Slide Number Placeholder 3">
            <a:extLst>
              <a:ext uri="{FF2B5EF4-FFF2-40B4-BE49-F238E27FC236}">
                <a16:creationId xmlns:a16="http://schemas.microsoft.com/office/drawing/2014/main" id="{5EEF7274-B6A2-95CB-22AE-573D08FB408B}"/>
              </a:ext>
            </a:extLst>
          </p:cNvPr>
          <p:cNvSpPr>
            <a:spLocks noGrp="1"/>
          </p:cNvSpPr>
          <p:nvPr>
            <p:ph type="sldNum" sz="quarter" idx="12"/>
          </p:nvPr>
        </p:nvSpPr>
        <p:spPr/>
        <p:txBody>
          <a:bodyPr/>
          <a:lstStyle/>
          <a:p>
            <a:fld id="{800FDB27-A926-4607-A714-F3D347B0C156}" type="slidenum">
              <a:rPr lang="en-US" smtClean="0"/>
              <a:t>6</a:t>
            </a:fld>
            <a:endParaRPr lang="en-US"/>
          </a:p>
        </p:txBody>
      </p:sp>
      <p:pic>
        <p:nvPicPr>
          <p:cNvPr id="8" name="Picture 7">
            <a:extLst>
              <a:ext uri="{FF2B5EF4-FFF2-40B4-BE49-F238E27FC236}">
                <a16:creationId xmlns:a16="http://schemas.microsoft.com/office/drawing/2014/main" id="{326D9245-EA4E-055A-F1F0-4CDDF39E93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6705254" y="1807704"/>
            <a:ext cx="4124325" cy="4575305"/>
          </a:xfrm>
          <a:prstGeom prst="rect">
            <a:avLst/>
          </a:prstGeom>
        </p:spPr>
      </p:pic>
      <p:pic>
        <p:nvPicPr>
          <p:cNvPr id="6" name="Content Placeholder 5">
            <a:extLst>
              <a:ext uri="{FF2B5EF4-FFF2-40B4-BE49-F238E27FC236}">
                <a16:creationId xmlns:a16="http://schemas.microsoft.com/office/drawing/2014/main" id="{2DA32A7A-4CA1-674E-F04D-03E05CDE5D90}"/>
              </a:ext>
            </a:extLst>
          </p:cNvPr>
          <p:cNvPicPr>
            <a:picLocks noGrp="1" noChangeAspect="1"/>
          </p:cNvPicPr>
          <p:nvPr>
            <p:ph idx="1"/>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036320" y="1737360"/>
            <a:ext cx="4251776" cy="4575305"/>
          </a:xfrm>
        </p:spPr>
      </p:pic>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5BD5F32-EE3F-C2DD-3922-033F6A06CAD5}"/>
                  </a:ext>
                </a:extLst>
              </p14:cNvPr>
              <p14:cNvContentPartPr/>
              <p14:nvPr/>
            </p14:nvContentPartPr>
            <p14:xfrm>
              <a:off x="6741963" y="3182031"/>
              <a:ext cx="4070880" cy="90720"/>
            </p14:xfrm>
          </p:contentPart>
        </mc:Choice>
        <mc:Fallback xmlns="">
          <p:pic>
            <p:nvPicPr>
              <p:cNvPr id="13" name="Ink 12">
                <a:extLst>
                  <a:ext uri="{FF2B5EF4-FFF2-40B4-BE49-F238E27FC236}">
                    <a16:creationId xmlns:a16="http://schemas.microsoft.com/office/drawing/2014/main" id="{A5BD5F32-EE3F-C2DD-3922-033F6A06CAD5}"/>
                  </a:ext>
                </a:extLst>
              </p:cNvPr>
              <p:cNvPicPr/>
              <p:nvPr/>
            </p:nvPicPr>
            <p:blipFill>
              <a:blip r:embed="rId9"/>
              <a:stretch>
                <a:fillRect/>
              </a:stretch>
            </p:blipFill>
            <p:spPr>
              <a:xfrm>
                <a:off x="6687963" y="3074031"/>
                <a:ext cx="41785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AE965CD9-D598-3AE0-D8F0-6F38BB7A0806}"/>
                  </a:ext>
                </a:extLst>
              </p14:cNvPr>
              <p14:cNvContentPartPr/>
              <p14:nvPr/>
            </p14:nvContentPartPr>
            <p14:xfrm>
              <a:off x="-1763037" y="4516191"/>
              <a:ext cx="360" cy="360"/>
            </p14:xfrm>
          </p:contentPart>
        </mc:Choice>
        <mc:Fallback xmlns="">
          <p:pic>
            <p:nvPicPr>
              <p:cNvPr id="14" name="Ink 13">
                <a:extLst>
                  <a:ext uri="{FF2B5EF4-FFF2-40B4-BE49-F238E27FC236}">
                    <a16:creationId xmlns:a16="http://schemas.microsoft.com/office/drawing/2014/main" id="{AE965CD9-D598-3AE0-D8F0-6F38BB7A0806}"/>
                  </a:ext>
                </a:extLst>
              </p:cNvPr>
              <p:cNvPicPr/>
              <p:nvPr/>
            </p:nvPicPr>
            <p:blipFill>
              <a:blip r:embed="rId11"/>
              <a:stretch>
                <a:fillRect/>
              </a:stretch>
            </p:blipFill>
            <p:spPr>
              <a:xfrm>
                <a:off x="-1816677" y="4408551"/>
                <a:ext cx="108000" cy="216000"/>
              </a:xfrm>
              <a:prstGeom prst="rect">
                <a:avLst/>
              </a:prstGeom>
            </p:spPr>
          </p:pic>
        </mc:Fallback>
      </mc:AlternateContent>
    </p:spTree>
    <p:extLst>
      <p:ext uri="{BB962C8B-B14F-4D97-AF65-F5344CB8AC3E}">
        <p14:creationId xmlns:p14="http://schemas.microsoft.com/office/powerpoint/2010/main" val="95686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7F28-417F-B0C5-11A0-4259E0F0DA38}"/>
              </a:ext>
            </a:extLst>
          </p:cNvPr>
          <p:cNvSpPr>
            <a:spLocks noGrp="1"/>
          </p:cNvSpPr>
          <p:nvPr>
            <p:ph type="title"/>
          </p:nvPr>
        </p:nvSpPr>
        <p:spPr/>
        <p:txBody>
          <a:bodyPr>
            <a:normAutofit/>
          </a:bodyPr>
          <a:lstStyle/>
          <a:p>
            <a:r>
              <a:rPr lang="en-US" dirty="0">
                <a:solidFill>
                  <a:srgbClr val="00B050"/>
                </a:solidFill>
              </a:rPr>
              <a:t>Supplemental Perinatal Hep B Report</a:t>
            </a:r>
            <a:br>
              <a:rPr lang="en-US" dirty="0">
                <a:solidFill>
                  <a:srgbClr val="00B050"/>
                </a:solidFill>
              </a:rPr>
            </a:br>
            <a:r>
              <a:rPr lang="en-US" sz="3200" b="1" dirty="0">
                <a:solidFill>
                  <a:srgbClr val="00B050"/>
                </a:solidFill>
              </a:rPr>
              <a:t>Data for 1-1-2018 through 12-31-2019</a:t>
            </a:r>
            <a:br>
              <a:rPr lang="en-US" sz="3200" b="1" dirty="0">
                <a:solidFill>
                  <a:srgbClr val="00B050"/>
                </a:solidFill>
              </a:rPr>
            </a:br>
            <a:r>
              <a:rPr lang="en-US" sz="1600" dirty="0">
                <a:solidFill>
                  <a:schemeClr val="tx1"/>
                </a:solidFill>
                <a:hlinkClick r:id="rId2"/>
              </a:rPr>
              <a:t>https://www.cdc.gov/hepatitis/statistics/2019surveillance/perinatal-hepb-report.htm</a:t>
            </a:r>
            <a:r>
              <a:rPr lang="en-US" sz="1600" dirty="0">
                <a:solidFill>
                  <a:schemeClr val="tx1"/>
                </a:solidFill>
              </a:rPr>
              <a:t> </a:t>
            </a:r>
          </a:p>
        </p:txBody>
      </p:sp>
      <p:pic>
        <p:nvPicPr>
          <p:cNvPr id="6" name="Content Placeholder 5">
            <a:extLst>
              <a:ext uri="{FF2B5EF4-FFF2-40B4-BE49-F238E27FC236}">
                <a16:creationId xmlns:a16="http://schemas.microsoft.com/office/drawing/2014/main" id="{49CA7B97-6A61-D031-B05F-F1D0DEFC72E3}"/>
              </a:ext>
            </a:extLst>
          </p:cNvPr>
          <p:cNvPicPr>
            <a:picLocks noGrp="1" noChangeAspect="1"/>
          </p:cNvPicPr>
          <p:nvPr>
            <p:ph idx="1"/>
          </p:nvPr>
        </p:nvPicPr>
        <p:blipFill>
          <a:blip r:embed="rId3"/>
          <a:stretch>
            <a:fillRect/>
          </a:stretch>
        </p:blipFill>
        <p:spPr>
          <a:xfrm>
            <a:off x="1266940" y="2427786"/>
            <a:ext cx="9888740" cy="1647825"/>
          </a:xfrm>
        </p:spPr>
      </p:pic>
      <p:sp>
        <p:nvSpPr>
          <p:cNvPr id="4" name="Slide Number Placeholder 3">
            <a:extLst>
              <a:ext uri="{FF2B5EF4-FFF2-40B4-BE49-F238E27FC236}">
                <a16:creationId xmlns:a16="http://schemas.microsoft.com/office/drawing/2014/main" id="{536DE0BC-EB74-41E1-2092-90C60AA5EB1C}"/>
              </a:ext>
            </a:extLst>
          </p:cNvPr>
          <p:cNvSpPr>
            <a:spLocks noGrp="1"/>
          </p:cNvSpPr>
          <p:nvPr>
            <p:ph type="sldNum" sz="quarter" idx="12"/>
          </p:nvPr>
        </p:nvSpPr>
        <p:spPr/>
        <p:txBody>
          <a:bodyPr/>
          <a:lstStyle/>
          <a:p>
            <a:fld id="{800FDB27-A926-4607-A714-F3D347B0C156}" type="slidenum">
              <a:rPr lang="en-US" smtClean="0"/>
              <a:t>7</a:t>
            </a:fld>
            <a:endParaRPr lang="en-US"/>
          </a:p>
        </p:txBody>
      </p:sp>
      <p:pic>
        <p:nvPicPr>
          <p:cNvPr id="8" name="Picture 7">
            <a:extLst>
              <a:ext uri="{FF2B5EF4-FFF2-40B4-BE49-F238E27FC236}">
                <a16:creationId xmlns:a16="http://schemas.microsoft.com/office/drawing/2014/main" id="{CF487F61-66F5-BDDA-B2E5-C48C0CABE3F3}"/>
              </a:ext>
            </a:extLst>
          </p:cNvPr>
          <p:cNvPicPr>
            <a:picLocks noChangeAspect="1"/>
          </p:cNvPicPr>
          <p:nvPr/>
        </p:nvPicPr>
        <p:blipFill>
          <a:blip r:embed="rId4"/>
          <a:stretch>
            <a:fillRect/>
          </a:stretch>
        </p:blipFill>
        <p:spPr>
          <a:xfrm>
            <a:off x="1266940" y="4075611"/>
            <a:ext cx="9888740" cy="765061"/>
          </a:xfrm>
          <a:prstGeom prst="rect">
            <a:avLst/>
          </a:prstGeom>
        </p:spPr>
      </p:pic>
    </p:spTree>
    <p:extLst>
      <p:ext uri="{BB962C8B-B14F-4D97-AF65-F5344CB8AC3E}">
        <p14:creationId xmlns:p14="http://schemas.microsoft.com/office/powerpoint/2010/main" val="306470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7A95-8AC0-47DA-3B55-41BD8CC50D16}"/>
              </a:ext>
            </a:extLst>
          </p:cNvPr>
          <p:cNvSpPr>
            <a:spLocks noGrp="1"/>
          </p:cNvSpPr>
          <p:nvPr>
            <p:ph type="title"/>
          </p:nvPr>
        </p:nvSpPr>
        <p:spPr/>
        <p:txBody>
          <a:bodyPr>
            <a:normAutofit fontScale="90000"/>
          </a:bodyPr>
          <a:lstStyle/>
          <a:p>
            <a:r>
              <a:rPr lang="en-US" dirty="0">
                <a:solidFill>
                  <a:srgbClr val="00B050"/>
                </a:solidFill>
              </a:rPr>
              <a:t>National Guidelines for Preventing Perinatal HBV Transmission                           </a:t>
            </a:r>
            <a:br>
              <a:rPr lang="en-US" dirty="0"/>
            </a:br>
            <a:r>
              <a:rPr lang="en-US" sz="1600" dirty="0">
                <a:hlinkClick r:id="rId2"/>
              </a:rPr>
              <a:t>https://www.cdc.gov/hepatitis/hbv/perinatalxmtn.htm#section1</a:t>
            </a:r>
            <a:r>
              <a:rPr lang="en-US" sz="1600" dirty="0"/>
              <a:t> </a:t>
            </a:r>
          </a:p>
        </p:txBody>
      </p:sp>
      <p:sp>
        <p:nvSpPr>
          <p:cNvPr id="3" name="Content Placeholder 2">
            <a:extLst>
              <a:ext uri="{FF2B5EF4-FFF2-40B4-BE49-F238E27FC236}">
                <a16:creationId xmlns:a16="http://schemas.microsoft.com/office/drawing/2014/main" id="{A2150E7D-4D68-6856-B273-C6BC7A1DFA1D}"/>
              </a:ext>
            </a:extLst>
          </p:cNvPr>
          <p:cNvSpPr>
            <a:spLocks noGrp="1"/>
          </p:cNvSpPr>
          <p:nvPr>
            <p:ph idx="1"/>
          </p:nvPr>
        </p:nvSpPr>
        <p:spPr/>
        <p:txBody>
          <a:bodyPr/>
          <a:lstStyle/>
          <a:p>
            <a:pPr>
              <a:buFont typeface="Arial" panose="020B0604020202020204" pitchFamily="34" charset="0"/>
              <a:buChar char="•"/>
            </a:pPr>
            <a:r>
              <a:rPr lang="en-US" dirty="0"/>
              <a:t>Universal screening of pregnant persons for HBsAg during each pregnancy</a:t>
            </a:r>
          </a:p>
          <a:p>
            <a:pPr>
              <a:buFont typeface="Arial" panose="020B0604020202020204" pitchFamily="34" charset="0"/>
              <a:buChar char="•"/>
            </a:pPr>
            <a:r>
              <a:rPr lang="en-US" dirty="0"/>
              <a:t>HBV DNA testing for HBsAg-positive pregnant persons at 26-28 weeks to guide the use of maternal antiviral therapy during pregnancy. AASLD (American Association for the Study of Liver Disease) suggests maternal antiviral therapy when HBV DNA is &gt;200,000 IU/mL</a:t>
            </a:r>
          </a:p>
          <a:p>
            <a:pPr>
              <a:buFont typeface="Arial" panose="020B0604020202020204" pitchFamily="34" charset="0"/>
              <a:buChar char="•"/>
            </a:pPr>
            <a:r>
              <a:rPr lang="en-US" dirty="0"/>
              <a:t>Case management of HBsAg-positive mothers and their infants</a:t>
            </a:r>
          </a:p>
          <a:p>
            <a:pPr>
              <a:buFont typeface="Arial" panose="020B0604020202020204" pitchFamily="34" charset="0"/>
              <a:buChar char="•"/>
            </a:pPr>
            <a:r>
              <a:rPr lang="en-US" dirty="0"/>
              <a:t>Provision of </a:t>
            </a:r>
            <a:r>
              <a:rPr lang="en-US" dirty="0" err="1"/>
              <a:t>immunoprophylaxis</a:t>
            </a:r>
            <a:r>
              <a:rPr lang="en-US" dirty="0"/>
              <a:t> for infants born to infected mothers, including hepatitis B vaccine and hepatitis B immune globulin within 12 hours of birth</a:t>
            </a:r>
          </a:p>
          <a:p>
            <a:pPr>
              <a:buFont typeface="Arial" panose="020B0604020202020204" pitchFamily="34" charset="0"/>
              <a:buChar char="•"/>
            </a:pPr>
            <a:r>
              <a:rPr lang="en-US" dirty="0"/>
              <a:t>Routine vaccination of all infants with the hepatitis B vaccine series, with the first dose administered within 24 hours of  birth</a:t>
            </a:r>
          </a:p>
          <a:p>
            <a:endParaRPr lang="en-US" dirty="0"/>
          </a:p>
        </p:txBody>
      </p:sp>
      <p:sp>
        <p:nvSpPr>
          <p:cNvPr id="4" name="Slide Number Placeholder 3">
            <a:extLst>
              <a:ext uri="{FF2B5EF4-FFF2-40B4-BE49-F238E27FC236}">
                <a16:creationId xmlns:a16="http://schemas.microsoft.com/office/drawing/2014/main" id="{558A65E6-F20F-21AF-6320-845E10718DD5}"/>
              </a:ext>
            </a:extLst>
          </p:cNvPr>
          <p:cNvSpPr>
            <a:spLocks noGrp="1"/>
          </p:cNvSpPr>
          <p:nvPr>
            <p:ph type="sldNum" sz="quarter" idx="12"/>
          </p:nvPr>
        </p:nvSpPr>
        <p:spPr/>
        <p:txBody>
          <a:bodyPr/>
          <a:lstStyle/>
          <a:p>
            <a:fld id="{800FDB27-A926-4607-A714-F3D347B0C156}" type="slidenum">
              <a:rPr lang="en-US" smtClean="0"/>
              <a:t>8</a:t>
            </a:fld>
            <a:endParaRPr lang="en-US"/>
          </a:p>
        </p:txBody>
      </p:sp>
    </p:spTree>
    <p:extLst>
      <p:ext uri="{BB962C8B-B14F-4D97-AF65-F5344CB8AC3E}">
        <p14:creationId xmlns:p14="http://schemas.microsoft.com/office/powerpoint/2010/main" val="256892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653E-33A1-470D-9AC5-579416B22E8B}"/>
              </a:ext>
            </a:extLst>
          </p:cNvPr>
          <p:cNvSpPr>
            <a:spLocks noGrp="1"/>
          </p:cNvSpPr>
          <p:nvPr>
            <p:ph type="title"/>
          </p:nvPr>
        </p:nvSpPr>
        <p:spPr>
          <a:xfrm>
            <a:off x="1097280" y="286603"/>
            <a:ext cx="10058400" cy="1450757"/>
          </a:xfrm>
        </p:spPr>
        <p:txBody>
          <a:bodyPr>
            <a:normAutofit/>
          </a:bodyPr>
          <a:lstStyle/>
          <a:p>
            <a:r>
              <a:rPr lang="en-US" dirty="0">
                <a:solidFill>
                  <a:srgbClr val="00B050"/>
                </a:solidFill>
              </a:rPr>
              <a:t>Roles within the Perinatal Hepatitis B Prevention Program</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576114325"/>
              </p:ext>
            </p:extLst>
          </p:nvPr>
        </p:nvGraphicFramePr>
        <p:xfrm>
          <a:off x="1096963" y="1819072"/>
          <a:ext cx="10058400" cy="4241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24723AA-B393-40CD-835E-AE8AD279D8E2}"/>
              </a:ext>
            </a:extLst>
          </p:cNvPr>
          <p:cNvSpPr>
            <a:spLocks noGrp="1"/>
          </p:cNvSpPr>
          <p:nvPr>
            <p:ph type="sldNum" sz="quarter" idx="12"/>
          </p:nvPr>
        </p:nvSpPr>
        <p:spPr>
          <a:xfrm>
            <a:off x="9900458" y="6459785"/>
            <a:ext cx="1312025" cy="365125"/>
          </a:xfrm>
        </p:spPr>
        <p:txBody>
          <a:bodyPr>
            <a:normAutofit/>
          </a:bodyPr>
          <a:lstStyle/>
          <a:p>
            <a:pPr>
              <a:spcAft>
                <a:spcPts val="600"/>
              </a:spcAft>
            </a:pPr>
            <a:fld id="{800FDB27-A926-4607-A714-F3D347B0C156}" type="slidenum">
              <a:rPr lang="en-US" smtClean="0"/>
              <a:pPr>
                <a:spcAft>
                  <a:spcPts val="600"/>
                </a:spcAft>
              </a:pPr>
              <a:t>9</a:t>
            </a:fld>
            <a:endParaRPr lang="en-US"/>
          </a:p>
        </p:txBody>
      </p:sp>
      <p:sp>
        <p:nvSpPr>
          <p:cNvPr id="8" name="TextBox 7">
            <a:extLst>
              <a:ext uri="{FF2B5EF4-FFF2-40B4-BE49-F238E27FC236}">
                <a16:creationId xmlns:a16="http://schemas.microsoft.com/office/drawing/2014/main" id="{31FECDFB-85F9-4AA1-851E-E722FFBF4E14}"/>
              </a:ext>
            </a:extLst>
          </p:cNvPr>
          <p:cNvSpPr txBox="1"/>
          <p:nvPr/>
        </p:nvSpPr>
        <p:spPr>
          <a:xfrm>
            <a:off x="4827518" y="3295095"/>
            <a:ext cx="2743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Oversight of LHD case-management</a:t>
            </a:r>
          </a:p>
          <a:p>
            <a:pPr marL="285750" indent="-285750">
              <a:buFont typeface="Arial" panose="020B0604020202020204" pitchFamily="34" charset="0"/>
              <a:buChar char="•"/>
            </a:pPr>
            <a:r>
              <a:rPr lang="en-US" dirty="0"/>
              <a:t>Statewide reporting to CDC</a:t>
            </a:r>
          </a:p>
          <a:p>
            <a:pPr marL="285750" indent="-285750">
              <a:buFont typeface="Arial" panose="020B0604020202020204" pitchFamily="34" charset="0"/>
              <a:buChar char="•"/>
            </a:pPr>
            <a:r>
              <a:rPr lang="en-US" dirty="0"/>
              <a:t>Education and outreach to LHDs</a:t>
            </a:r>
          </a:p>
          <a:p>
            <a:pPr marL="285750" indent="-285750">
              <a:buFont typeface="Arial" panose="020B0604020202020204" pitchFamily="34" charset="0"/>
              <a:buChar char="•"/>
            </a:pPr>
            <a:r>
              <a:rPr lang="en-US" dirty="0"/>
              <a:t>Partner with LHDs and other state agencies</a:t>
            </a:r>
          </a:p>
        </p:txBody>
      </p:sp>
      <p:sp>
        <p:nvSpPr>
          <p:cNvPr id="9" name="TextBox 8">
            <a:extLst>
              <a:ext uri="{FF2B5EF4-FFF2-40B4-BE49-F238E27FC236}">
                <a16:creationId xmlns:a16="http://schemas.microsoft.com/office/drawing/2014/main" id="{0DB07C7D-768F-48AC-81A1-9AF4508780D6}"/>
              </a:ext>
            </a:extLst>
          </p:cNvPr>
          <p:cNvSpPr txBox="1"/>
          <p:nvPr/>
        </p:nvSpPr>
        <p:spPr>
          <a:xfrm>
            <a:off x="1368641" y="3295095"/>
            <a:ext cx="2743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Development of clinical guidelines and recommendations</a:t>
            </a:r>
          </a:p>
          <a:p>
            <a:pPr marL="285750" indent="-285750">
              <a:buFont typeface="Arial" panose="020B0604020202020204" pitchFamily="34" charset="0"/>
              <a:buChar char="•"/>
            </a:pPr>
            <a:r>
              <a:rPr lang="en-US" dirty="0"/>
              <a:t>National reporting </a:t>
            </a:r>
          </a:p>
          <a:p>
            <a:pPr marL="285750" indent="-285750">
              <a:buFont typeface="Arial" panose="020B0604020202020204" pitchFamily="34" charset="0"/>
              <a:buChar char="•"/>
            </a:pPr>
            <a:r>
              <a:rPr lang="en-US" dirty="0"/>
              <a:t>Development of standardized reporting requirements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259C33C1-DDE1-4295-846F-36A6044379C6}"/>
              </a:ext>
            </a:extLst>
          </p:cNvPr>
          <p:cNvSpPr/>
          <p:nvPr/>
        </p:nvSpPr>
        <p:spPr>
          <a:xfrm>
            <a:off x="8090695" y="3013593"/>
            <a:ext cx="3064668" cy="287132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 name="TextBox 2">
            <a:extLst>
              <a:ext uri="{FF2B5EF4-FFF2-40B4-BE49-F238E27FC236}">
                <a16:creationId xmlns:a16="http://schemas.microsoft.com/office/drawing/2014/main" id="{74487CA3-9157-44F2-BC94-E6B4DE364DAA}"/>
              </a:ext>
            </a:extLst>
          </p:cNvPr>
          <p:cNvSpPr txBox="1"/>
          <p:nvPr/>
        </p:nvSpPr>
        <p:spPr>
          <a:xfrm>
            <a:off x="8251429" y="3295094"/>
            <a:ext cx="2743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Direct case-management of infants born to HBsAg(+) women. </a:t>
            </a:r>
          </a:p>
          <a:p>
            <a:pPr marL="285750" indent="-285750">
              <a:buFont typeface="Arial" panose="020B0604020202020204" pitchFamily="34" charset="0"/>
              <a:buChar char="•"/>
            </a:pPr>
            <a:r>
              <a:rPr lang="en-US" dirty="0"/>
              <a:t>Coordination with local hospitals and healthcare providers</a:t>
            </a:r>
          </a:p>
          <a:p>
            <a:pPr marL="285750" indent="-285750">
              <a:buFont typeface="Arial" panose="020B0604020202020204" pitchFamily="34" charset="0"/>
              <a:buChar char="•"/>
            </a:pPr>
            <a:r>
              <a:rPr lang="en-US" dirty="0"/>
              <a:t>Education and prevention</a:t>
            </a:r>
          </a:p>
          <a:p>
            <a:endParaRPr lang="en-US" dirty="0"/>
          </a:p>
        </p:txBody>
      </p:sp>
    </p:spTree>
    <p:extLst>
      <p:ext uri="{BB962C8B-B14F-4D97-AF65-F5344CB8AC3E}">
        <p14:creationId xmlns:p14="http://schemas.microsoft.com/office/powerpoint/2010/main" val="150237473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22444</TotalTime>
  <Words>5491</Words>
  <Application>Microsoft Office PowerPoint</Application>
  <PresentationFormat>Widescreen</PresentationFormat>
  <Paragraphs>435</Paragraphs>
  <Slides>59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Narrow</vt:lpstr>
      <vt:lpstr>Calibri</vt:lpstr>
      <vt:lpstr>Calibri Light</vt:lpstr>
      <vt:lpstr>Times New Roman</vt:lpstr>
      <vt:lpstr>Wingdings</vt:lpstr>
      <vt:lpstr>Retrospect</vt:lpstr>
      <vt:lpstr>Perinatal Hepatitis B Case Management 2022</vt:lpstr>
      <vt:lpstr>What is hepatitis B?</vt:lpstr>
      <vt:lpstr>How is Hep B Spread?       </vt:lpstr>
      <vt:lpstr>Outcomes of Hep B After Infection</vt:lpstr>
      <vt:lpstr>What is perinatal Hepatitis B?   https://www.cdc.gov/hepatitis/hbv/perinatalxmtn.htm#section1            </vt:lpstr>
      <vt:lpstr>CDC 2019 Number of Newly Reported Cases of Perinatal Hep B Infection https://www.cdc.gov/hepatitis/statistics/2019surveillance/pdfs/2019HepSurveillanceRpt.pdf </vt:lpstr>
      <vt:lpstr>Supplemental Perinatal Hep B Report Data for 1-1-2018 through 12-31-2019 https://www.cdc.gov/hepatitis/statistics/2019surveillance/perinatal-hepb-report.htm </vt:lpstr>
      <vt:lpstr>National Guidelines for Preventing Perinatal HBV Transmission                            https://www.cdc.gov/hepatitis/hbv/perinatalxmtn.htm#section1 </vt:lpstr>
      <vt:lpstr>Roles within the Perinatal Hepatitis B Prevention Program</vt:lpstr>
      <vt:lpstr>North Carolina Public Health Law    </vt:lpstr>
      <vt:lpstr>10A NCAC 41A .0203  CONTROL MEASURES  HEPATITIS B</vt:lpstr>
      <vt:lpstr>Perinatal Hepatitis B Prevention Program Case Management Components for the LHD</vt:lpstr>
      <vt:lpstr>LHD’s role with local birthing hospitals </vt:lpstr>
      <vt:lpstr>PowerPoint Presentation</vt:lpstr>
      <vt:lpstr>Case Management of Infants born to women with Unknown HBsAg status</vt:lpstr>
      <vt:lpstr>Mother’s Status Unknown with infants with birth weights ≥2,000 grams Cont.</vt:lpstr>
      <vt:lpstr>If the Mother’s Status Cannot Be Determined  Within 12 hours of Birth AND the infant weighs &lt; 2,000 grams:</vt:lpstr>
      <vt:lpstr>If the Mother’s HBsAg status is Not Determined for Whatever Reason:</vt:lpstr>
      <vt:lpstr>Case Management of Infants Born to Known Hep B Positive Women https://www.cdc.gov/mmwr/volumes/67/rr/pdfs/rr6701-H.pdf p. 15</vt:lpstr>
      <vt:lpstr>PowerPoint Presentation</vt:lpstr>
      <vt:lpstr>3rd Dose Specifics https://www.cdc.gov/mmwr/volumes/67/rr/pdfs/rr6701-H.pdf     MMWR January 12,2018</vt:lpstr>
      <vt:lpstr>Effectiveness of HBV 3-dose series</vt:lpstr>
      <vt:lpstr>Why do we give Hep B vaccine to every child at birth before hospital discharge?</vt:lpstr>
      <vt:lpstr>Immune response following Hepatitis B vaccine</vt:lpstr>
      <vt:lpstr>PVST – Post Vaccination Serology Testing https://www.cdc.gov/mmwr/volumes/67/rr/pdfs/rr6701-H.pdf  p. 16 of MMWR</vt:lpstr>
      <vt:lpstr>PVST Results</vt:lpstr>
      <vt:lpstr>PowerPoint Presentation</vt:lpstr>
      <vt:lpstr>PowerPoint Presentation</vt:lpstr>
      <vt:lpstr>Identification of HBsAg-positive women and their infants </vt:lpstr>
      <vt:lpstr>PHB Case Management Guidance</vt:lpstr>
      <vt:lpstr>Guidance of Case Management Cont.</vt:lpstr>
      <vt:lpstr>Case Management Tracking Methods</vt:lpstr>
      <vt:lpstr>PowerPoint Presentation</vt:lpstr>
      <vt:lpstr>Tracking Methods</vt:lpstr>
      <vt:lpstr>NC EDSS Task Function</vt:lpstr>
      <vt:lpstr>HBsAg-Positive Pregnant Woman who Has Not Been Reported Before</vt:lpstr>
      <vt:lpstr>Lab condition report when a woman has been previously reported</vt:lpstr>
      <vt:lpstr>NC EDSS Documentation – Pregnancy Status</vt:lpstr>
      <vt:lpstr>Infant’s Event</vt:lpstr>
      <vt:lpstr>NC EDSS Documentation – Infant Linkage to Mother</vt:lpstr>
      <vt:lpstr>NC EDSS Documentation - Infant</vt:lpstr>
      <vt:lpstr>PowerPoint Presentation</vt:lpstr>
      <vt:lpstr>PowerPoint Presentation</vt:lpstr>
      <vt:lpstr>Lost to Follow-Up/Family Relocated</vt:lpstr>
      <vt:lpstr>Parent  Non-Compliant with Control Measures</vt:lpstr>
      <vt:lpstr>Perinatal Hep B Monitoring</vt:lpstr>
      <vt:lpstr>PowerPoint Presentation</vt:lpstr>
      <vt:lpstr>PowerPoint Presentation</vt:lpstr>
      <vt:lpstr>PowerPoint Presentation</vt:lpstr>
      <vt:lpstr>PowerPoint Presentation</vt:lpstr>
      <vt:lpstr>i. All pregnant women are tested for HBsAg during each pregnancy</vt:lpstr>
      <vt:lpstr>ii. ) All infants born to HBsAg-positive women and all infants born to women with unknown HBsAg status receive HBIG and a dose of hepatitis B vaccine within 12 hours of birth, </vt:lpstr>
      <vt:lpstr>iii. all infants born to HBsAg-positive women complete the hepatitis B vaccine series per the most current ACIP recommended schedule,</vt:lpstr>
      <vt:lpstr>iv. all infants receive timely post-vaccination serology testing according to CDC guidelines?</vt:lpstr>
      <vt:lpstr>Perinatal Hepatitis B Resources</vt:lpstr>
      <vt:lpstr>Resources Cont.</vt:lpstr>
      <vt:lpstr>PowerPoint Presentation</vt:lpstr>
      <vt:lpstr>PowerPoint Presentation</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 Hepatitis B</dc:title>
  <dc:creator>Myers, Jenny K</dc:creator>
  <cp:lastModifiedBy>Gravlin, Brian S</cp:lastModifiedBy>
  <cp:revision>138</cp:revision>
  <cp:lastPrinted>2022-08-12T13:57:21Z</cp:lastPrinted>
  <dcterms:created xsi:type="dcterms:W3CDTF">2017-09-11T12:37:45Z</dcterms:created>
  <dcterms:modified xsi:type="dcterms:W3CDTF">2022-12-15T16:15:06Z</dcterms:modified>
</cp:coreProperties>
</file>